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Muli Heavy" charset="1" panose="00000A00000000000000"/>
      <p:regular r:id="rId15"/>
    </p:embeddedFont>
    <p:embeddedFont>
      <p:font typeface="Muli Bold" charset="1" panose="00000800000000000000"/>
      <p:regular r:id="rId16"/>
    </p:embeddedFont>
    <p:embeddedFont>
      <p:font typeface="Muli" charset="1" panose="00000500000000000000"/>
      <p:regular r:id="rId17"/>
    </p:embeddedFont>
    <p:embeddedFont>
      <p:font typeface="字由点字典楷 Bold" charset="1" panose="00020600040101010101"/>
      <p:regular r:id="rId18"/>
    </p:embeddedFont>
    <p:embeddedFont>
      <p:font typeface="Muli Bold Italics" charset="1" panose="0000080000000000000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.jpeg" Type="http://schemas.openxmlformats.org/officeDocument/2006/relationships/image"/><Relationship Id="rId4" Target="../media/image3.jpe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.jpeg" Type="http://schemas.openxmlformats.org/officeDocument/2006/relationships/image"/><Relationship Id="rId4" Target="../media/image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1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2646360" y="3379739"/>
            <a:ext cx="22823996" cy="2077134"/>
            <a:chOff x="0" y="0"/>
            <a:chExt cx="6011258" cy="54706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6011258" cy="547064"/>
            </a:xfrm>
            <a:custGeom>
              <a:avLst/>
              <a:gdLst/>
              <a:ahLst/>
              <a:cxnLst/>
              <a:rect r="r" b="b" t="t" l="l"/>
              <a:pathLst>
                <a:path h="547064" w="6011258">
                  <a:moveTo>
                    <a:pt x="0" y="0"/>
                  </a:moveTo>
                  <a:lnTo>
                    <a:pt x="6011258" y="0"/>
                  </a:lnTo>
                  <a:lnTo>
                    <a:pt x="6011258" y="547064"/>
                  </a:lnTo>
                  <a:lnTo>
                    <a:pt x="0" y="54706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6011258" cy="60421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1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028700" y="3394659"/>
            <a:ext cx="16002537" cy="1748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382"/>
              </a:lnSpc>
              <a:spcBef>
                <a:spcPct val="0"/>
              </a:spcBef>
            </a:pPr>
            <a:r>
              <a:rPr lang="en-US" b="true" sz="10272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Khóa ôn tập HSK4++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471101"/>
            <a:ext cx="11418031" cy="472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67"/>
              </a:lnSpc>
              <a:spcBef>
                <a:spcPct val="0"/>
              </a:spcBef>
            </a:pPr>
            <a:r>
              <a:rPr lang="en-US" b="true" sz="2762">
                <a:solidFill>
                  <a:srgbClr val="FFFFFF"/>
                </a:solidFill>
                <a:latin typeface="Muli Bold"/>
                <a:ea typeface="Muli Bold"/>
                <a:cs typeface="Muli Bold"/>
                <a:sym typeface="Muli Bold"/>
              </a:rPr>
              <a:t>HỆ THỐNG HOA NGỮ HỌC TIẾNG TRUNG QUỐC MỖI NGÀY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5704523"/>
            <a:ext cx="11659046" cy="3553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294"/>
              </a:lnSpc>
            </a:pPr>
            <a:r>
              <a:rPr lang="en-US" sz="10210" b="true">
                <a:solidFill>
                  <a:srgbClr val="FFFFFF"/>
                </a:solidFill>
                <a:latin typeface="Muli Heavy"/>
                <a:ea typeface="Muli Heavy"/>
                <a:cs typeface="Muli Heavy"/>
                <a:sym typeface="Muli Heavy"/>
              </a:rPr>
              <a:t>CẤU TRÚC</a:t>
            </a:r>
          </a:p>
          <a:p>
            <a:pPr algn="l">
              <a:lnSpc>
                <a:spcPts val="14294"/>
              </a:lnSpc>
              <a:spcBef>
                <a:spcPct val="0"/>
              </a:spcBef>
            </a:pPr>
            <a:r>
              <a:rPr lang="en-US" b="true" sz="10210">
                <a:solidFill>
                  <a:srgbClr val="FFFFFF"/>
                </a:solidFill>
                <a:latin typeface="Muli Heavy"/>
                <a:ea typeface="Muli Heavy"/>
                <a:cs typeface="Muli Heavy"/>
                <a:sym typeface="Muli Heavy"/>
              </a:rPr>
              <a:t>PHẦN VIẾT HSK4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14477" y="3271361"/>
            <a:ext cx="11659046" cy="35506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94"/>
              </a:lnSpc>
            </a:pPr>
            <a:r>
              <a:rPr lang="en-US" b="true" sz="10210">
                <a:solidFill>
                  <a:srgbClr val="FFFFFF"/>
                </a:solidFill>
                <a:latin typeface="Muli Heavy"/>
                <a:ea typeface="Muli Heavy"/>
                <a:cs typeface="Muli Heavy"/>
                <a:sym typeface="Muli Heavy"/>
              </a:rPr>
              <a:t>CẤU TRÚC</a:t>
            </a:r>
          </a:p>
          <a:p>
            <a:pPr algn="ctr">
              <a:lnSpc>
                <a:spcPts val="14294"/>
              </a:lnSpc>
              <a:spcBef>
                <a:spcPct val="0"/>
              </a:spcBef>
            </a:pPr>
            <a:r>
              <a:rPr lang="en-US" b="true" sz="10210">
                <a:solidFill>
                  <a:srgbClr val="FFFFFF"/>
                </a:solidFill>
                <a:latin typeface="Muli Heavy"/>
                <a:ea typeface="Muli Heavy"/>
                <a:cs typeface="Muli Heavy"/>
                <a:sym typeface="Muli Heavy"/>
              </a:rPr>
              <a:t>PHẦN VIẾT HSK4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8626349"/>
            <a:ext cx="18288000" cy="1660651"/>
          </a:xfrm>
          <a:custGeom>
            <a:avLst/>
            <a:gdLst/>
            <a:ahLst/>
            <a:cxnLst/>
            <a:rect r="r" b="b" t="t" l="l"/>
            <a:pathLst>
              <a:path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79" t="-519455" r="-63180" b="-47858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8700" y="3284934"/>
            <a:ext cx="3373465" cy="2251788"/>
          </a:xfrm>
          <a:custGeom>
            <a:avLst/>
            <a:gdLst/>
            <a:ahLst/>
            <a:cxnLst/>
            <a:rect r="r" b="b" t="t" l="l"/>
            <a:pathLst>
              <a:path h="2251788" w="3373465">
                <a:moveTo>
                  <a:pt x="0" y="0"/>
                </a:moveTo>
                <a:lnTo>
                  <a:pt x="3373465" y="0"/>
                </a:lnTo>
                <a:lnTo>
                  <a:pt x="3373465" y="2251788"/>
                </a:lnTo>
                <a:lnTo>
                  <a:pt x="0" y="22517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866775"/>
            <a:ext cx="16230600" cy="1481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171"/>
              </a:lnSpc>
              <a:spcBef>
                <a:spcPct val="0"/>
              </a:spcBef>
            </a:pPr>
            <a:r>
              <a:rPr lang="en-US" b="true" sz="8693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CẤU TRÚC PHẦN VIẾT HSK4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970801" y="9238235"/>
            <a:ext cx="9292345" cy="389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HỆ THỐNG HOA NGỮ HỌC TIẾNG TRUNG QUỐC MỖI NGÀY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987045" y="4238067"/>
            <a:ext cx="4156955" cy="1298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2"/>
              </a:lnSpc>
            </a:pPr>
            <a:r>
              <a:rPr lang="en-US" sz="3716" b="true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TỔNG SỐ CÂU:</a:t>
            </a:r>
          </a:p>
          <a:p>
            <a:pPr algn="l">
              <a:lnSpc>
                <a:spcPts val="5202"/>
              </a:lnSpc>
              <a:spcBef>
                <a:spcPct val="0"/>
              </a:spcBef>
            </a:pPr>
            <a:r>
              <a:rPr lang="en-US" b="true" sz="3716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15 CÂU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13885835" y="5536722"/>
            <a:ext cx="3373465" cy="2251788"/>
          </a:xfrm>
          <a:custGeom>
            <a:avLst/>
            <a:gdLst/>
            <a:ahLst/>
            <a:cxnLst/>
            <a:rect r="r" b="b" t="t" l="l"/>
            <a:pathLst>
              <a:path h="2251788" w="3373465">
                <a:moveTo>
                  <a:pt x="0" y="0"/>
                </a:moveTo>
                <a:lnTo>
                  <a:pt x="3373465" y="0"/>
                </a:lnTo>
                <a:lnTo>
                  <a:pt x="3373465" y="2251788"/>
                </a:lnTo>
                <a:lnTo>
                  <a:pt x="0" y="225178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3" t="0" r="-93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970801" y="6489855"/>
            <a:ext cx="5330154" cy="1296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202"/>
              </a:lnSpc>
              <a:spcBef>
                <a:spcPct val="0"/>
              </a:spcBef>
            </a:pPr>
            <a:r>
              <a:rPr lang="en-US" b="true" sz="3716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THỜI GIAN LÀM BÀI: KHOẢNG 25 PHÚT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8626349"/>
            <a:ext cx="18288000" cy="1660651"/>
          </a:xfrm>
          <a:custGeom>
            <a:avLst/>
            <a:gdLst/>
            <a:ahLst/>
            <a:cxnLst/>
            <a:rect r="r" b="b" t="t" l="l"/>
            <a:pathLst>
              <a:path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79" t="-519455" r="-63180" b="-47858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933450"/>
            <a:ext cx="16230600" cy="8540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99"/>
              </a:lnSpc>
              <a:spcBef>
                <a:spcPct val="0"/>
              </a:spcBef>
            </a:pPr>
            <a:r>
              <a:rPr lang="en-US" b="true" sz="4999">
                <a:solidFill>
                  <a:srgbClr val="792121"/>
                </a:solidFill>
                <a:latin typeface="字由点字典楷 Bold"/>
                <a:ea typeface="字由点字典楷 Bold"/>
                <a:cs typeface="字由点字典楷 Bold"/>
                <a:sym typeface="字由点字典楷 Bold"/>
              </a:rPr>
              <a:t>生词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5134523" y="1093099"/>
            <a:ext cx="8018954" cy="8018954"/>
          </a:xfrm>
          <a:prstGeom prst="rect">
            <a:avLst/>
          </a:prstGeom>
        </p:spPr>
      </p:pic>
      <p:grpSp>
        <p:nvGrpSpPr>
          <p:cNvPr name="Group 6" id="6"/>
          <p:cNvGrpSpPr/>
          <p:nvPr/>
        </p:nvGrpSpPr>
        <p:grpSpPr>
          <a:xfrm rot="0">
            <a:off x="7600950" y="3600450"/>
            <a:ext cx="3086100" cy="3086100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2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7966955" y="9238235"/>
            <a:ext cx="9292345" cy="389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HỆ THỐNG HOA NGỮ HỌC TIẾNG TRUNG QUỐC MỖI NGÀY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342592"/>
            <a:ext cx="4156955" cy="629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2"/>
              </a:lnSpc>
              <a:spcBef>
                <a:spcPct val="0"/>
              </a:spcBef>
            </a:pPr>
            <a:r>
              <a:rPr lang="en-US" b="true" sz="3716">
                <a:solidFill>
                  <a:srgbClr val="792121"/>
                </a:solidFill>
                <a:latin typeface="字由点字典楷 Bold"/>
                <a:ea typeface="字由点字典楷 Bold"/>
                <a:cs typeface="字由点字典楷 Bold"/>
                <a:sym typeface="字由点字典楷 Bold"/>
              </a:rPr>
              <a:t>第一部分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62200" y="3162974"/>
            <a:ext cx="3041551" cy="46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6"/>
              </a:lnSpc>
              <a:spcBef>
                <a:spcPct val="0"/>
              </a:spcBef>
            </a:pPr>
            <a:r>
              <a:rPr lang="en-US" sz="2719" b="true">
                <a:solidFill>
                  <a:srgbClr val="792121"/>
                </a:solidFill>
                <a:latin typeface="Muli Bold"/>
                <a:ea typeface="Muli Bold"/>
                <a:cs typeface="Muli Bold"/>
                <a:sym typeface="Muli Bold"/>
              </a:rPr>
              <a:t>10 </a:t>
            </a:r>
            <a:r>
              <a:rPr lang="en-US" b="true" sz="2719" i="true">
                <a:solidFill>
                  <a:srgbClr val="792121"/>
                </a:solidFill>
                <a:latin typeface="Muli Bold Italics"/>
                <a:ea typeface="Muli Bold Italics"/>
                <a:cs typeface="Muli Bold Italics"/>
                <a:sym typeface="Muli Bold Italics"/>
              </a:rPr>
              <a:t>(Câu 86-95)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4946890"/>
            <a:ext cx="4375051" cy="940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6"/>
              </a:lnSpc>
              <a:spcBef>
                <a:spcPct val="0"/>
              </a:spcBef>
            </a:pPr>
            <a:r>
              <a:rPr lang="en-US" b="true" sz="2719" i="true">
                <a:solidFill>
                  <a:srgbClr val="792121"/>
                </a:solidFill>
                <a:latin typeface="Muli Bold Italics"/>
                <a:ea typeface="Muli Bold Italics"/>
                <a:cs typeface="Muli Bold Italics"/>
                <a:sym typeface="Muli Bold Italics"/>
              </a:rPr>
              <a:t>(Sắp xếp từ/cụm từ đã cho thành câu hoàn chỉnh)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3162974"/>
            <a:ext cx="3041551" cy="46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6"/>
              </a:lnSpc>
              <a:spcBef>
                <a:spcPct val="0"/>
              </a:spcBef>
            </a:pPr>
            <a:r>
              <a:rPr lang="en-US" sz="2719" b="true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Số câu: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28700" y="3817805"/>
            <a:ext cx="3041551" cy="46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6"/>
              </a:lnSpc>
              <a:spcBef>
                <a:spcPct val="0"/>
              </a:spcBef>
            </a:pPr>
            <a:r>
              <a:rPr lang="en-US" sz="2719" b="true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Hình thức: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4260237"/>
            <a:ext cx="4736816" cy="629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2"/>
              </a:lnSpc>
              <a:spcBef>
                <a:spcPct val="0"/>
              </a:spcBef>
            </a:pPr>
            <a:r>
              <a:rPr lang="en-US" b="true" sz="3716">
                <a:solidFill>
                  <a:srgbClr val="792121"/>
                </a:solidFill>
                <a:latin typeface="字由点字典楷 Bold"/>
                <a:ea typeface="字由点字典楷 Bold"/>
                <a:cs typeface="字由点字典楷 Bold"/>
                <a:sym typeface="字由点字典楷 Bold"/>
              </a:rPr>
              <a:t>根据所给词语造句。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6599453"/>
            <a:ext cx="4156955" cy="940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6"/>
              </a:lnSpc>
              <a:spcBef>
                <a:spcPct val="0"/>
              </a:spcBef>
            </a:pPr>
            <a:r>
              <a:rPr lang="en-US" sz="2719" b="true">
                <a:solidFill>
                  <a:srgbClr val="792121"/>
                </a:solidFill>
                <a:latin typeface="Muli Bold"/>
                <a:ea typeface="Muli Bold"/>
                <a:cs typeface="Muli Bold"/>
                <a:sym typeface="Muli Bold"/>
              </a:rPr>
              <a:t>Viết lại thành c</a:t>
            </a:r>
            <a:r>
              <a:rPr lang="en-US" b="true" sz="2719">
                <a:solidFill>
                  <a:srgbClr val="792121"/>
                </a:solidFill>
                <a:latin typeface="Muli Bold"/>
                <a:ea typeface="Muli Bold"/>
                <a:cs typeface="Muli Bold"/>
                <a:sym typeface="Muli Bold"/>
              </a:rPr>
              <a:t>âu </a:t>
            </a:r>
            <a:r>
              <a:rPr lang="en-US" sz="2719" b="true">
                <a:solidFill>
                  <a:srgbClr val="792121"/>
                </a:solidFill>
                <a:latin typeface="Muli Bold"/>
                <a:ea typeface="Muli Bold"/>
                <a:cs typeface="Muli Bold"/>
                <a:sym typeface="Muli Bold"/>
              </a:rPr>
              <a:t>đúng ngữ pháp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8700" y="6077971"/>
            <a:ext cx="3041551" cy="46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6"/>
              </a:lnSpc>
              <a:spcBef>
                <a:spcPct val="0"/>
              </a:spcBef>
            </a:pPr>
            <a:r>
              <a:rPr lang="en-US" sz="2719" b="true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Yêu cầu: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884434" y="1900876"/>
            <a:ext cx="4156955" cy="629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2"/>
              </a:lnSpc>
              <a:spcBef>
                <a:spcPct val="0"/>
              </a:spcBef>
            </a:pPr>
            <a:r>
              <a:rPr lang="en-US" b="true" sz="3716">
                <a:solidFill>
                  <a:srgbClr val="792121"/>
                </a:solidFill>
                <a:latin typeface="字由点字典楷 Bold"/>
                <a:ea typeface="字由点字典楷 Bold"/>
                <a:cs typeface="字由点字典楷 Bold"/>
                <a:sym typeface="字由点字典楷 Bold"/>
              </a:rPr>
              <a:t>第二部分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217934" y="2721258"/>
            <a:ext cx="3041551" cy="46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6"/>
              </a:lnSpc>
              <a:spcBef>
                <a:spcPct val="0"/>
              </a:spcBef>
            </a:pPr>
            <a:r>
              <a:rPr lang="en-US" sz="2719" b="true">
                <a:solidFill>
                  <a:srgbClr val="792121"/>
                </a:solidFill>
                <a:latin typeface="Muli Bold"/>
                <a:ea typeface="Muli Bold"/>
                <a:cs typeface="Muli Bold"/>
                <a:sym typeface="Muli Bold"/>
              </a:rPr>
              <a:t>5 </a:t>
            </a:r>
            <a:r>
              <a:rPr lang="en-US" b="true" sz="2719" i="true">
                <a:solidFill>
                  <a:srgbClr val="792121"/>
                </a:solidFill>
                <a:latin typeface="Muli Bold Italics"/>
                <a:ea typeface="Muli Bold Italics"/>
                <a:cs typeface="Muli Bold Italics"/>
                <a:sym typeface="Muli Bold Italics"/>
              </a:rPr>
              <a:t>(Câu 96-100)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884434" y="4505174"/>
            <a:ext cx="3841651" cy="9405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6"/>
              </a:lnSpc>
              <a:spcBef>
                <a:spcPct val="0"/>
              </a:spcBef>
            </a:pPr>
            <a:r>
              <a:rPr lang="en-US" b="true" sz="2719" i="true">
                <a:solidFill>
                  <a:srgbClr val="792121"/>
                </a:solidFill>
                <a:latin typeface="Muli Bold Italics"/>
                <a:ea typeface="Muli Bold Italics"/>
                <a:cs typeface="Muli Bold Italics"/>
                <a:sym typeface="Muli Bold Italics"/>
              </a:rPr>
              <a:t>(Dựa vào tranh và từ gợi ý viết câu)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2884434" y="2721258"/>
            <a:ext cx="3041551" cy="46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6"/>
              </a:lnSpc>
              <a:spcBef>
                <a:spcPct val="0"/>
              </a:spcBef>
            </a:pPr>
            <a:r>
              <a:rPr lang="en-US" sz="2719" b="true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Số câu: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884434" y="3376089"/>
            <a:ext cx="3041551" cy="46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6"/>
              </a:lnSpc>
              <a:spcBef>
                <a:spcPct val="0"/>
              </a:spcBef>
            </a:pPr>
            <a:r>
              <a:rPr lang="en-US" sz="2719" b="true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Hình thức: 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884434" y="3818521"/>
            <a:ext cx="4736816" cy="6295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2"/>
              </a:lnSpc>
              <a:spcBef>
                <a:spcPct val="0"/>
              </a:spcBef>
            </a:pPr>
            <a:r>
              <a:rPr lang="en-US" b="true" sz="3716">
                <a:solidFill>
                  <a:srgbClr val="792121"/>
                </a:solidFill>
                <a:latin typeface="字由点字典楷 Bold"/>
                <a:ea typeface="字由点字典楷 Bold"/>
                <a:cs typeface="字由点字典楷 Bold"/>
                <a:sym typeface="字由点字典楷 Bold"/>
              </a:rPr>
              <a:t>根据图片和词语造句。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884434" y="6157737"/>
            <a:ext cx="4957055" cy="14168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6"/>
              </a:lnSpc>
            </a:pPr>
            <a:r>
              <a:rPr lang="en-US" sz="2719" b="true">
                <a:solidFill>
                  <a:srgbClr val="792121"/>
                </a:solidFill>
                <a:latin typeface="Muli Bold"/>
                <a:ea typeface="Muli Bold"/>
                <a:cs typeface="Muli Bold"/>
                <a:sym typeface="Muli Bold"/>
              </a:rPr>
              <a:t>Viết c</a:t>
            </a:r>
            <a:r>
              <a:rPr lang="en-US" sz="2719" b="true">
                <a:solidFill>
                  <a:srgbClr val="792121"/>
                </a:solidFill>
                <a:latin typeface="Muli Bold"/>
                <a:ea typeface="Muli Bold"/>
                <a:cs typeface="Muli Bold"/>
                <a:sym typeface="Muli Bold"/>
              </a:rPr>
              <a:t>âu có ý nghĩa, </a:t>
            </a:r>
            <a:r>
              <a:rPr lang="en-US" sz="2719" b="true">
                <a:solidFill>
                  <a:srgbClr val="792121"/>
                </a:solidFill>
                <a:latin typeface="Muli Bold"/>
                <a:ea typeface="Muli Bold"/>
                <a:cs typeface="Muli Bold"/>
                <a:sym typeface="Muli Bold"/>
              </a:rPr>
              <a:t>đúng</a:t>
            </a:r>
          </a:p>
          <a:p>
            <a:pPr algn="l">
              <a:lnSpc>
                <a:spcPts val="3806"/>
              </a:lnSpc>
              <a:spcBef>
                <a:spcPct val="0"/>
              </a:spcBef>
            </a:pPr>
            <a:r>
              <a:rPr lang="en-US" sz="2719" b="true">
                <a:solidFill>
                  <a:srgbClr val="792121"/>
                </a:solidFill>
                <a:latin typeface="Muli Bold"/>
                <a:ea typeface="Muli Bold"/>
                <a:cs typeface="Muli Bold"/>
                <a:sym typeface="Muli Bold"/>
              </a:rPr>
              <a:t>ngữ pháp dựa trên hình ảnh và từ vựng cho sẵn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884434" y="5636255"/>
            <a:ext cx="3041551" cy="464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06"/>
              </a:lnSpc>
              <a:spcBef>
                <a:spcPct val="0"/>
              </a:spcBef>
            </a:pPr>
            <a:r>
              <a:rPr lang="en-US" sz="2719" b="true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Yêu cầu: </a:t>
            </a:r>
          </a:p>
        </p:txBody>
      </p:sp>
      <p:sp>
        <p:nvSpPr>
          <p:cNvPr name="AutoShape 26" id="26"/>
          <p:cNvSpPr/>
          <p:nvPr/>
        </p:nvSpPr>
        <p:spPr>
          <a:xfrm>
            <a:off x="1028700" y="2972095"/>
            <a:ext cx="7509535" cy="0"/>
          </a:xfrm>
          <a:prstGeom prst="line">
            <a:avLst/>
          </a:prstGeom>
          <a:ln cap="flat" w="38100">
            <a:solidFill>
              <a:srgbClr val="79212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 flipV="true">
            <a:off x="9841798" y="2652581"/>
            <a:ext cx="5121043" cy="19050"/>
          </a:xfrm>
          <a:prstGeom prst="line">
            <a:avLst/>
          </a:prstGeom>
          <a:ln cap="flat" w="38100">
            <a:solidFill>
              <a:srgbClr val="79212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8" id="28"/>
          <p:cNvSpPr txBox="true"/>
          <p:nvPr/>
        </p:nvSpPr>
        <p:spPr>
          <a:xfrm rot="0">
            <a:off x="8018481" y="4661525"/>
            <a:ext cx="2251224" cy="1406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36"/>
              </a:lnSpc>
              <a:spcBef>
                <a:spcPct val="0"/>
              </a:spcBef>
            </a:pPr>
            <a:r>
              <a:rPr lang="en-US" b="true" sz="8311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100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018481" y="4325190"/>
            <a:ext cx="2251316" cy="509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25"/>
              </a:lnSpc>
              <a:spcBef>
                <a:spcPct val="0"/>
              </a:spcBef>
            </a:pPr>
            <a:r>
              <a:rPr lang="en-US" b="true" sz="3018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Tổng điểm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3314477" y="4177800"/>
            <a:ext cx="11659046" cy="17408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94"/>
              </a:lnSpc>
              <a:spcBef>
                <a:spcPct val="0"/>
              </a:spcBef>
            </a:pPr>
            <a:r>
              <a:rPr lang="en-US" b="true" sz="10210">
                <a:solidFill>
                  <a:srgbClr val="FFFFFF"/>
                </a:solidFill>
                <a:latin typeface="Muli Heavy"/>
                <a:ea typeface="Muli Heavy"/>
                <a:cs typeface="Muli Heavy"/>
                <a:sym typeface="Muli Heavy"/>
              </a:rPr>
              <a:t>MẸO LÀM BÀI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8626349"/>
            <a:ext cx="18288000" cy="1660651"/>
          </a:xfrm>
          <a:custGeom>
            <a:avLst/>
            <a:gdLst/>
            <a:ahLst/>
            <a:cxnLst/>
            <a:rect r="r" b="b" t="t" l="l"/>
            <a:pathLst>
              <a:path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79" t="-519455" r="-63180" b="-47858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32546" y="995279"/>
            <a:ext cx="16230600" cy="1481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171"/>
              </a:lnSpc>
              <a:spcBef>
                <a:spcPct val="0"/>
              </a:spcBef>
            </a:pPr>
            <a:r>
              <a:rPr lang="en-US" b="true" sz="8693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CHÚ Ý NGỮ PHÁP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970801" y="9238235"/>
            <a:ext cx="9292345" cy="389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HỆ THỐNG HOA NGỮ HỌC TIẾNG TRUNG QUỐC MỖI NGÀY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2619587"/>
            <a:ext cx="18288000" cy="1660651"/>
          </a:xfrm>
          <a:custGeom>
            <a:avLst/>
            <a:gdLst/>
            <a:ahLst/>
            <a:cxnLst/>
            <a:rect r="r" b="b" t="t" l="l"/>
            <a:pathLst>
              <a:path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79" t="-519455" r="-63180" b="-478586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2925238"/>
            <a:ext cx="9280846" cy="1001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0"/>
              </a:lnSpc>
              <a:spcBef>
                <a:spcPct val="0"/>
              </a:spcBef>
            </a:pPr>
            <a:r>
              <a:rPr lang="en-US" b="true" sz="2900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CẤU TRÚC CƠ BẢN NHẤT TRONG TIẾNG HÁN LÀ CHỦ NGỮ + ĐỘNG TỪ (VỊ NGỮ) + TÂN NGỮ.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467720" y="4375488"/>
            <a:ext cx="12252484" cy="20044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490"/>
              </a:lnSpc>
              <a:spcBef>
                <a:spcPct val="0"/>
              </a:spcBef>
            </a:pPr>
            <a:r>
              <a:rPr lang="en-US" b="true" sz="11778">
                <a:solidFill>
                  <a:srgbClr val="792121"/>
                </a:solidFill>
                <a:latin typeface="字由点字典楷 Bold"/>
                <a:ea typeface="字由点字典楷 Bold"/>
                <a:cs typeface="字由点字典楷 Bold"/>
                <a:sym typeface="字由点字典楷 Bold"/>
              </a:rPr>
              <a:t>我喜欢学习汉语。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198373" y="7673286"/>
            <a:ext cx="11891255" cy="639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2"/>
              </a:lnSpc>
              <a:spcBef>
                <a:spcPct val="0"/>
              </a:spcBef>
            </a:pPr>
            <a:r>
              <a:rPr lang="en-US" b="true" sz="3716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 (TÔI THÍCH HỌC TIẾNG HÁN)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760068" y="6741648"/>
            <a:ext cx="1549191" cy="4004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1"/>
              </a:lnSpc>
              <a:spcBef>
                <a:spcPct val="0"/>
              </a:spcBef>
            </a:pPr>
            <a:r>
              <a:rPr lang="en-US" b="true" sz="2329">
                <a:solidFill>
                  <a:srgbClr val="792121"/>
                </a:solidFill>
                <a:latin typeface="Muli Bold"/>
                <a:ea typeface="Muli Bold"/>
                <a:cs typeface="Muli Bold"/>
                <a:sym typeface="Muli Bold"/>
              </a:rPr>
              <a:t>CHỦ NGỮ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327967" y="6741648"/>
            <a:ext cx="3985425" cy="398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1"/>
              </a:lnSpc>
              <a:spcBef>
                <a:spcPct val="0"/>
              </a:spcBef>
            </a:pPr>
            <a:r>
              <a:rPr lang="en-US" b="true" sz="2329">
                <a:solidFill>
                  <a:srgbClr val="792121"/>
                </a:solidFill>
                <a:latin typeface="Muli Bold"/>
                <a:ea typeface="Muli Bold"/>
                <a:cs typeface="Muli Bold"/>
                <a:sym typeface="Muli Bold"/>
              </a:rPr>
              <a:t>ĐỘNG TỪ (VỊ NGỮ)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927242" y="6818065"/>
            <a:ext cx="3985425" cy="3980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61"/>
              </a:lnSpc>
              <a:spcBef>
                <a:spcPct val="0"/>
              </a:spcBef>
            </a:pPr>
            <a:r>
              <a:rPr lang="en-US" b="true" sz="2329">
                <a:solidFill>
                  <a:srgbClr val="792121"/>
                </a:solidFill>
                <a:latin typeface="Muli Bold"/>
                <a:ea typeface="Muli Bold"/>
                <a:cs typeface="Muli Bold"/>
                <a:sym typeface="Muli Bold"/>
              </a:rPr>
              <a:t>TÂN NGỮ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8626349"/>
            <a:ext cx="18288000" cy="1660651"/>
          </a:xfrm>
          <a:custGeom>
            <a:avLst/>
            <a:gdLst/>
            <a:ahLst/>
            <a:cxnLst/>
            <a:rect r="r" b="b" t="t" l="l"/>
            <a:pathLst>
              <a:path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79" t="-519455" r="-63180" b="-47858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32546" y="995279"/>
            <a:ext cx="16230600" cy="14813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171"/>
              </a:lnSpc>
              <a:spcBef>
                <a:spcPct val="0"/>
              </a:spcBef>
            </a:pPr>
            <a:r>
              <a:rPr lang="en-US" b="true" sz="8693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CHÚ Ý NGỮ PHÁP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970801" y="9238235"/>
            <a:ext cx="9292345" cy="389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HỆ THỐNG HOA NGỮ HỌC TIẾNG TRUNG QUỐC MỖI NGÀY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2619587"/>
            <a:ext cx="18288000" cy="1660651"/>
          </a:xfrm>
          <a:custGeom>
            <a:avLst/>
            <a:gdLst/>
            <a:ahLst/>
            <a:cxnLst/>
            <a:rect r="r" b="b" t="t" l="l"/>
            <a:pathLst>
              <a:path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79" t="-519455" r="-63180" b="-478586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2925238"/>
            <a:ext cx="16230600" cy="1001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0"/>
              </a:lnSpc>
            </a:pPr>
            <a:r>
              <a:rPr lang="en-US" sz="2900" b="true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KHI VIẾT HSK4, HẠN CHẾ VIẾT CÂU QUÁ DÀI NẾU CHƯA CHẮC CHẮN NGỮ PHÁP. </a:t>
            </a:r>
          </a:p>
          <a:p>
            <a:pPr algn="l">
              <a:lnSpc>
                <a:spcPts val="4060"/>
              </a:lnSpc>
              <a:spcBef>
                <a:spcPct val="0"/>
              </a:spcBef>
            </a:pPr>
            <a:r>
              <a:rPr lang="en-US" b="true" sz="2900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THAY VÀO ĐÓ HÃY CHIA THÀNH NHIỀU CÂU NGẮN, RÕ RÀNG.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021413" y="4504472"/>
            <a:ext cx="11891255" cy="639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2"/>
              </a:lnSpc>
              <a:spcBef>
                <a:spcPct val="0"/>
              </a:spcBef>
            </a:pPr>
            <a:r>
              <a:rPr lang="en-US" b="true" sz="3716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MỘT SỐ CẤU TRÚC HAY DÙNG: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79132" y="7224240"/>
            <a:ext cx="4009516" cy="589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8"/>
              </a:lnSpc>
              <a:spcBef>
                <a:spcPct val="0"/>
              </a:spcBef>
            </a:pPr>
            <a:r>
              <a:rPr lang="en-US" sz="3477">
                <a:solidFill>
                  <a:srgbClr val="792121"/>
                </a:solidFill>
                <a:latin typeface="Muli"/>
                <a:ea typeface="Muli"/>
                <a:cs typeface="Muli"/>
                <a:sym typeface="Muli"/>
              </a:rPr>
              <a:t>把书放在桌子上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75007" y="6162675"/>
            <a:ext cx="2817765" cy="1128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13"/>
              </a:lnSpc>
              <a:spcBef>
                <a:spcPct val="0"/>
              </a:spcBef>
            </a:pPr>
            <a:r>
              <a:rPr lang="en-US" b="true" sz="6581">
                <a:solidFill>
                  <a:srgbClr val="792121"/>
                </a:solidFill>
                <a:latin typeface="字由点字典楷 Bold"/>
                <a:ea typeface="字由点字典楷 Bold"/>
                <a:cs typeface="字由点字典楷 Bold"/>
                <a:sym typeface="字由点字典楷 Bold"/>
              </a:rPr>
              <a:t>把字句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888648" y="7224240"/>
            <a:ext cx="4009516" cy="589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8"/>
              </a:lnSpc>
              <a:spcBef>
                <a:spcPct val="0"/>
              </a:spcBef>
            </a:pPr>
            <a:r>
              <a:rPr lang="en-US" sz="3477">
                <a:solidFill>
                  <a:srgbClr val="792121"/>
                </a:solidFill>
                <a:latin typeface="Muli"/>
                <a:ea typeface="Muli"/>
                <a:cs typeface="Muli"/>
                <a:sym typeface="Muli"/>
              </a:rPr>
              <a:t>门被打开了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484523" y="6162675"/>
            <a:ext cx="2817765" cy="1128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13"/>
              </a:lnSpc>
              <a:spcBef>
                <a:spcPct val="0"/>
              </a:spcBef>
            </a:pPr>
            <a:r>
              <a:rPr lang="en-US" b="true" sz="6581">
                <a:solidFill>
                  <a:srgbClr val="792121"/>
                </a:solidFill>
                <a:latin typeface="字由点字典楷 Bold"/>
                <a:ea typeface="字由点字典楷 Bold"/>
                <a:cs typeface="字由点字典楷 Bold"/>
                <a:sym typeface="字由点字典楷 Bold"/>
              </a:rPr>
              <a:t>被字句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144000" y="7224240"/>
            <a:ext cx="4009516" cy="5897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8"/>
              </a:lnSpc>
              <a:spcBef>
                <a:spcPct val="0"/>
              </a:spcBef>
            </a:pPr>
            <a:r>
              <a:rPr lang="en-US" sz="3477">
                <a:solidFill>
                  <a:srgbClr val="792121"/>
                </a:solidFill>
                <a:latin typeface="Muli"/>
                <a:ea typeface="Muli"/>
                <a:cs typeface="Muli"/>
                <a:sym typeface="Muli"/>
              </a:rPr>
              <a:t>这本书是我昨天买的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441938" y="6162675"/>
            <a:ext cx="3413641" cy="1128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13"/>
              </a:lnSpc>
              <a:spcBef>
                <a:spcPct val="0"/>
              </a:spcBef>
            </a:pPr>
            <a:r>
              <a:rPr lang="en-US" b="true" sz="6581">
                <a:solidFill>
                  <a:srgbClr val="792121"/>
                </a:solidFill>
                <a:latin typeface="字由点字典楷 Bold"/>
                <a:ea typeface="字由点字典楷 Bold"/>
                <a:cs typeface="字由点字典楷 Bold"/>
                <a:sym typeface="字由点字典楷 Bold"/>
              </a:rPr>
              <a:t>是……的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753591" y="6973655"/>
            <a:ext cx="4009516" cy="12010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68"/>
              </a:lnSpc>
            </a:pPr>
            <a:r>
              <a:rPr lang="en-US" sz="3477">
                <a:solidFill>
                  <a:srgbClr val="792121"/>
                </a:solidFill>
                <a:latin typeface="Muli"/>
                <a:ea typeface="Muli"/>
                <a:cs typeface="Muli"/>
                <a:sym typeface="Muli"/>
              </a:rPr>
              <a:t>因为下雨，</a:t>
            </a:r>
          </a:p>
          <a:p>
            <a:pPr algn="ctr">
              <a:lnSpc>
                <a:spcPts val="4868"/>
              </a:lnSpc>
              <a:spcBef>
                <a:spcPct val="0"/>
              </a:spcBef>
            </a:pPr>
            <a:r>
              <a:rPr lang="en-US" sz="3477">
                <a:solidFill>
                  <a:srgbClr val="792121"/>
                </a:solidFill>
                <a:latin typeface="Muli"/>
                <a:ea typeface="Muli"/>
                <a:cs typeface="Muli"/>
                <a:sym typeface="Muli"/>
              </a:rPr>
              <a:t>所以我们没去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051529" y="5038725"/>
            <a:ext cx="3413641" cy="19086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73"/>
              </a:lnSpc>
              <a:spcBef>
                <a:spcPct val="0"/>
              </a:spcBef>
            </a:pPr>
            <a:r>
              <a:rPr lang="en-US" b="true" sz="5481">
                <a:solidFill>
                  <a:srgbClr val="792121"/>
                </a:solidFill>
                <a:latin typeface="字由点字典楷 Bold"/>
                <a:ea typeface="字由点字典楷 Bold"/>
                <a:cs typeface="字由点字典楷 Bold"/>
                <a:sym typeface="字由点字典楷 Bold"/>
              </a:rPr>
              <a:t>因为……所以……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888" r="0" b="-38888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8626349"/>
            <a:ext cx="18288000" cy="1660651"/>
          </a:xfrm>
          <a:custGeom>
            <a:avLst/>
            <a:gdLst/>
            <a:ahLst/>
            <a:cxnLst/>
            <a:rect r="r" b="b" t="t" l="l"/>
            <a:pathLst>
              <a:path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79" t="-519455" r="-63180" b="-478586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32546" y="1004804"/>
            <a:ext cx="15822157" cy="13622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60"/>
              </a:lnSpc>
              <a:spcBef>
                <a:spcPct val="0"/>
              </a:spcBef>
            </a:pPr>
            <a:r>
              <a:rPr lang="en-US" b="true" sz="7971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TRÁNH LỖI CHÍNH TẢ HÁN TỰ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970801" y="9238235"/>
            <a:ext cx="9292345" cy="3892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Muli"/>
                <a:ea typeface="Muli"/>
                <a:cs typeface="Muli"/>
                <a:sym typeface="Muli"/>
              </a:rPr>
              <a:t>HỆ THỐNG HOA NGỮ HỌC TIẾNG TRUNG QUỐC MỖI NGÀY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0" y="2619587"/>
            <a:ext cx="18288000" cy="1660651"/>
          </a:xfrm>
          <a:custGeom>
            <a:avLst/>
            <a:gdLst/>
            <a:ahLst/>
            <a:cxnLst/>
            <a:rect r="r" b="b" t="t" l="l"/>
            <a:pathLst>
              <a:path h="1660651" w="18288000">
                <a:moveTo>
                  <a:pt x="0" y="0"/>
                </a:moveTo>
                <a:lnTo>
                  <a:pt x="18288000" y="0"/>
                </a:lnTo>
                <a:lnTo>
                  <a:pt x="18288000" y="1660651"/>
                </a:lnTo>
                <a:lnTo>
                  <a:pt x="0" y="1660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4079" t="-519455" r="-63180" b="-478586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28700" y="2925238"/>
            <a:ext cx="8856930" cy="10017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60"/>
              </a:lnSpc>
              <a:spcBef>
                <a:spcPct val="0"/>
              </a:spcBef>
            </a:pPr>
            <a:r>
              <a:rPr lang="en-US" b="true" sz="2900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LỖI CHÍNH TẢ (VIẾT SAI NÉT, THIẾU BỘ THỦ, NHẦM ÂM GẦN GIỐNG) DỄ MẤT ĐIỂM.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021413" y="4504472"/>
            <a:ext cx="11891255" cy="6390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2"/>
              </a:lnSpc>
              <a:spcBef>
                <a:spcPct val="0"/>
              </a:spcBef>
            </a:pPr>
            <a:r>
              <a:rPr lang="en-US" b="true" sz="3716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MẸO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58618" y="5676900"/>
            <a:ext cx="6386555" cy="1953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2"/>
              </a:lnSpc>
              <a:spcBef>
                <a:spcPct val="0"/>
              </a:spcBef>
            </a:pPr>
            <a:r>
              <a:rPr lang="en-US" b="true" sz="3716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Ôn kỹ từ vựng HSK4, tập viết tay thay vì chỉ gõ máy.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42076" y="5676900"/>
            <a:ext cx="6386555" cy="1953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02"/>
              </a:lnSpc>
              <a:spcBef>
                <a:spcPct val="0"/>
              </a:spcBef>
            </a:pPr>
            <a:r>
              <a:rPr lang="en-US" b="true" sz="3716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Nên viết nét chuẩn – cân đối – đúng bộ thủ để giám khảo dễ đọc.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256763" y="4953000"/>
            <a:ext cx="16002537" cy="1748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382"/>
              </a:lnSpc>
              <a:spcBef>
                <a:spcPct val="0"/>
              </a:spcBef>
            </a:pPr>
            <a:r>
              <a:rPr lang="en-US" b="true" sz="10272">
                <a:solidFill>
                  <a:srgbClr val="792121"/>
                </a:solidFill>
                <a:latin typeface="Muli Heavy"/>
                <a:ea typeface="Muli Heavy"/>
                <a:cs typeface="Muli Heavy"/>
                <a:sym typeface="Muli Heavy"/>
              </a:rPr>
              <a:t>Khóa ôn tập HSK4++ 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2550583" y="2778359"/>
            <a:ext cx="13186833" cy="19174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712"/>
              </a:lnSpc>
            </a:pPr>
            <a:r>
              <a:rPr lang="en-US" b="true" sz="5509">
                <a:solidFill>
                  <a:srgbClr val="FFFFFF"/>
                </a:solidFill>
                <a:latin typeface="Muli Heavy"/>
                <a:ea typeface="Muli Heavy"/>
                <a:cs typeface="Muli Heavy"/>
                <a:sym typeface="Muli Heavy"/>
              </a:rPr>
              <a:t>HỆ THỐNG HOA NGỮ</a:t>
            </a:r>
          </a:p>
          <a:p>
            <a:pPr algn="ctr">
              <a:lnSpc>
                <a:spcPts val="7712"/>
              </a:lnSpc>
              <a:spcBef>
                <a:spcPct val="0"/>
              </a:spcBef>
            </a:pPr>
            <a:r>
              <a:rPr lang="en-US" b="true" sz="5509">
                <a:solidFill>
                  <a:srgbClr val="FFFFFF"/>
                </a:solidFill>
                <a:latin typeface="Muli Heavy"/>
                <a:ea typeface="Muli Heavy"/>
                <a:cs typeface="Muli Heavy"/>
                <a:sym typeface="Muli Heavy"/>
              </a:rPr>
              <a:t>HỌC TIẾNG TRUNG QUỐC MỖI NGÀY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434985" y="7090641"/>
            <a:ext cx="11418031" cy="4727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67"/>
              </a:lnSpc>
              <a:spcBef>
                <a:spcPct val="0"/>
              </a:spcBef>
            </a:pPr>
            <a:r>
              <a:rPr lang="en-US" b="true" sz="2762">
                <a:solidFill>
                  <a:srgbClr val="FFFFFF"/>
                </a:solidFill>
                <a:latin typeface="Muli Heavy"/>
                <a:ea typeface="Muli Heavy"/>
                <a:cs typeface="Muli Heavy"/>
                <a:sym typeface="Muli Heavy"/>
              </a:rPr>
              <a:t>CẤU TRÚC PHẦN VIẾT HSK4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DAG11vKXv2I</dc:identifier>
  <dcterms:modified xsi:type="dcterms:W3CDTF">2011-08-01T06:04:30Z</dcterms:modified>
  <cp:revision>1</cp:revision>
  <dc:title>Cấu trúc phần Viết HSK4</dc:title>
</cp:coreProperties>
</file>