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iT8os1aA7mjEYo+J3dTx9OLAhE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D0B166F-64F2-421B-BB8B-100774D78A95}">
  <a:tblStyle styleId="{2D0B166F-64F2-421B-BB8B-100774D78A9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-2646360" y="3162748"/>
            <a:ext cx="22823996" cy="2294125"/>
            <a:chOff x="0" y="-57150"/>
            <a:chExt cx="6011258" cy="604214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6011258" cy="547064"/>
            </a:xfrm>
            <a:custGeom>
              <a:rect b="b" l="l" r="r" t="t"/>
              <a:pathLst>
                <a:path extrusionOk="0" h="547064" w="6011258">
                  <a:moveTo>
                    <a:pt x="0" y="0"/>
                  </a:moveTo>
                  <a:lnTo>
                    <a:pt x="6011258" y="0"/>
                  </a:lnTo>
                  <a:lnTo>
                    <a:pt x="6011258" y="547064"/>
                  </a:lnTo>
                  <a:lnTo>
                    <a:pt x="0" y="5470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7" name="Google Shape;87;p1"/>
            <p:cNvSpPr txBox="1"/>
            <p:nvPr/>
          </p:nvSpPr>
          <p:spPr>
            <a:xfrm>
              <a:off x="0" y="-57150"/>
              <a:ext cx="6011258" cy="604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0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 txBox="1"/>
          <p:nvPr/>
        </p:nvSpPr>
        <p:spPr>
          <a:xfrm>
            <a:off x="1028700" y="3385134"/>
            <a:ext cx="16002537" cy="17583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272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Khóa ôn tập HSK4++ 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028700" y="2480626"/>
            <a:ext cx="11418031" cy="46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028700" y="8790138"/>
            <a:ext cx="114180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ĐỀ H41</a:t>
            </a:r>
            <a:r>
              <a:rPr b="1" lang="en-US" sz="2762">
                <a:solidFill>
                  <a:srgbClr val="FFFFFF"/>
                </a:solidFill>
              </a:rPr>
              <a:t>006 </a:t>
            </a:r>
            <a:r>
              <a:rPr b="1" i="0" lang="en-US" sz="276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PHẦN ĐỌC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96" name="Google Shape;96;p2"/>
          <p:cNvSpPr/>
          <p:nvPr/>
        </p:nvSpPr>
        <p:spPr>
          <a:xfrm>
            <a:off x="0" y="0"/>
            <a:ext cx="5161246" cy="10287000"/>
          </a:xfrm>
          <a:custGeom>
            <a:rect b="b" l="l" r="r" t="t"/>
            <a:pathLst>
              <a:path extrusionOk="0" h="10287000" w="5161246">
                <a:moveTo>
                  <a:pt x="0" y="0"/>
                </a:moveTo>
                <a:lnTo>
                  <a:pt x="5161246" y="0"/>
                </a:lnTo>
                <a:lnTo>
                  <a:pt x="51612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30516" r="-123791" t="0"/>
            </a:stretch>
          </a:blipFill>
          <a:ln>
            <a:noFill/>
          </a:ln>
        </p:spPr>
      </p:sp>
      <p:grpSp>
        <p:nvGrpSpPr>
          <p:cNvPr id="97" name="Google Shape;97;p2"/>
          <p:cNvGrpSpPr/>
          <p:nvPr/>
        </p:nvGrpSpPr>
        <p:grpSpPr>
          <a:xfrm>
            <a:off x="3428181" y="6902434"/>
            <a:ext cx="867542" cy="867976"/>
            <a:chOff x="0" y="0"/>
            <a:chExt cx="889005" cy="889450"/>
          </a:xfrm>
        </p:grpSpPr>
        <p:sp>
          <p:nvSpPr>
            <p:cNvPr id="98" name="Google Shape;98;p2"/>
            <p:cNvSpPr/>
            <p:nvPr/>
          </p:nvSpPr>
          <p:spPr>
            <a:xfrm>
              <a:off x="0" y="0"/>
              <a:ext cx="889005" cy="889450"/>
            </a:xfrm>
            <a:custGeom>
              <a:rect b="b" l="l" r="r" t="t"/>
              <a:pathLst>
                <a:path extrusionOk="0" h="889450" w="889005">
                  <a:moveTo>
                    <a:pt x="444502" y="0"/>
                  </a:moveTo>
                  <a:cubicBezTo>
                    <a:pt x="199011" y="0"/>
                    <a:pt x="0" y="199110"/>
                    <a:pt x="0" y="444725"/>
                  </a:cubicBezTo>
                  <a:cubicBezTo>
                    <a:pt x="0" y="690340"/>
                    <a:pt x="199011" y="889450"/>
                    <a:pt x="444502" y="889450"/>
                  </a:cubicBezTo>
                  <a:cubicBezTo>
                    <a:pt x="689994" y="889450"/>
                    <a:pt x="889005" y="690340"/>
                    <a:pt x="889005" y="444725"/>
                  </a:cubicBezTo>
                  <a:cubicBezTo>
                    <a:pt x="889005" y="199110"/>
                    <a:pt x="689994" y="0"/>
                    <a:pt x="4445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83344" y="16711"/>
              <a:ext cx="722316" cy="789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99" u="none" cap="none" strike="noStrike">
                  <a:solidFill>
                    <a:srgbClr val="79212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grpSp>
        <p:nvGrpSpPr>
          <p:cNvPr id="100" name="Google Shape;100;p2"/>
          <p:cNvGrpSpPr/>
          <p:nvPr/>
        </p:nvGrpSpPr>
        <p:grpSpPr>
          <a:xfrm>
            <a:off x="3428181" y="8383322"/>
            <a:ext cx="867542" cy="867976"/>
            <a:chOff x="0" y="0"/>
            <a:chExt cx="889005" cy="889450"/>
          </a:xfrm>
        </p:grpSpPr>
        <p:sp>
          <p:nvSpPr>
            <p:cNvPr id="101" name="Google Shape;101;p2"/>
            <p:cNvSpPr/>
            <p:nvPr/>
          </p:nvSpPr>
          <p:spPr>
            <a:xfrm>
              <a:off x="0" y="0"/>
              <a:ext cx="889005" cy="889450"/>
            </a:xfrm>
            <a:custGeom>
              <a:rect b="b" l="l" r="r" t="t"/>
              <a:pathLst>
                <a:path extrusionOk="0" h="889450" w="889005">
                  <a:moveTo>
                    <a:pt x="444502" y="0"/>
                  </a:moveTo>
                  <a:cubicBezTo>
                    <a:pt x="199011" y="0"/>
                    <a:pt x="0" y="199110"/>
                    <a:pt x="0" y="444725"/>
                  </a:cubicBezTo>
                  <a:cubicBezTo>
                    <a:pt x="0" y="690340"/>
                    <a:pt x="199011" y="889450"/>
                    <a:pt x="444502" y="889450"/>
                  </a:cubicBezTo>
                  <a:cubicBezTo>
                    <a:pt x="689994" y="889450"/>
                    <a:pt x="889005" y="690340"/>
                    <a:pt x="889005" y="444725"/>
                  </a:cubicBezTo>
                  <a:cubicBezTo>
                    <a:pt x="889005" y="199110"/>
                    <a:pt x="689994" y="0"/>
                    <a:pt x="4445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83344" y="16711"/>
              <a:ext cx="722316" cy="789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99" u="none" cap="none" strike="noStrike">
                  <a:solidFill>
                    <a:srgbClr val="79212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103" name="Google Shape;103;p2"/>
          <p:cNvSpPr txBox="1"/>
          <p:nvPr/>
        </p:nvSpPr>
        <p:spPr>
          <a:xfrm>
            <a:off x="5686904" y="2353104"/>
            <a:ext cx="8432515" cy="37901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905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NỘI DUNG TRÌNH BÀY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5686904" y="6988124"/>
            <a:ext cx="10714950" cy="62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TỪ VỰNG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5686904" y="8469012"/>
            <a:ext cx="10714950" cy="629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CẤU TRÚC CẦN CHÚ Ý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3"/>
          <p:cNvSpPr txBox="1"/>
          <p:nvPr/>
        </p:nvSpPr>
        <p:spPr>
          <a:xfrm>
            <a:off x="-228600" y="1943100"/>
            <a:ext cx="18287999" cy="100412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633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 b="1" i="0" sz="18633" u="none" cap="none" strike="noStrike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633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第一部分：46-55</a:t>
            </a:r>
            <a:endParaRPr/>
          </a:p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633" u="none" cap="none" strike="noStrike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/>
          <p:nvPr/>
        </p:nvSpPr>
        <p:spPr>
          <a:xfrm>
            <a:off x="0" y="1094654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117" name="Google Shape;117;p4"/>
          <p:cNvSpPr/>
          <p:nvPr/>
        </p:nvSpPr>
        <p:spPr>
          <a:xfrm>
            <a:off x="0" y="8626349"/>
            <a:ext cx="18288000" cy="1660651"/>
          </a:xfrm>
          <a:custGeom>
            <a:rect b="b" l="l" r="r" t="t"/>
            <a:pathLst>
              <a:path extrusionOk="0"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8535" l="-14075" r="-63175" t="-519400"/>
            </a:stretch>
          </a:blipFill>
          <a:ln>
            <a:noFill/>
          </a:ln>
        </p:spPr>
      </p:sp>
      <p:sp>
        <p:nvSpPr>
          <p:cNvPr id="118" name="Google Shape;118;p4"/>
          <p:cNvSpPr txBox="1"/>
          <p:nvPr/>
        </p:nvSpPr>
        <p:spPr>
          <a:xfrm>
            <a:off x="1123950" y="196972"/>
            <a:ext cx="16040100" cy="92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/>
          </a:p>
        </p:txBody>
      </p:sp>
      <p:sp>
        <p:nvSpPr>
          <p:cNvPr id="119" name="Google Shape;119;p4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graphicFrame>
        <p:nvGraphicFramePr>
          <p:cNvPr id="120" name="Google Shape;120;p4"/>
          <p:cNvGraphicFramePr/>
          <p:nvPr/>
        </p:nvGraphicFramePr>
        <p:xfrm>
          <a:off x="-914400" y="110815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223000"/>
                <a:gridCol w="6223000"/>
                <a:gridCol w="6223000"/>
              </a:tblGrid>
              <a:tr h="1139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Từ</a:t>
                      </a:r>
                      <a:endParaRPr sz="5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Nghĩa</a:t>
                      </a:r>
                      <a:endParaRPr sz="5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Ghi chú / Cấu trúc</a:t>
                      </a:r>
                      <a:endParaRPr sz="5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42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及时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kịp thời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及时 + động từ：及时联系、及时通知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4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钥匙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chìa khóa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一把钥匙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4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回忆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hồi ức, nhớ lại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回忆起 + sự việc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42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坚持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kiên trì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坚持 + động từ (锻炼、学习)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4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适合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phù hợp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适合 B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42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由于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do, bởi vì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由于 + nguyên nhân, 所以 + kết quả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21" name="Google Shape;121;p4"/>
          <p:cNvCxnSpPr/>
          <p:nvPr/>
        </p:nvCxnSpPr>
        <p:spPr>
          <a:xfrm>
            <a:off x="4419600" y="1094654"/>
            <a:ext cx="0" cy="7531695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" name="Google Shape;122;p4"/>
          <p:cNvCxnSpPr/>
          <p:nvPr/>
        </p:nvCxnSpPr>
        <p:spPr>
          <a:xfrm>
            <a:off x="10210800" y="1094654"/>
            <a:ext cx="0" cy="7531695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" name="Google Shape;123;p4"/>
          <p:cNvCxnSpPr/>
          <p:nvPr/>
        </p:nvCxnSpPr>
        <p:spPr>
          <a:xfrm>
            <a:off x="0" y="194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" name="Google Shape;124;p4"/>
          <p:cNvCxnSpPr/>
          <p:nvPr/>
        </p:nvCxnSpPr>
        <p:spPr>
          <a:xfrm>
            <a:off x="0" y="3467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" name="Google Shape;125;p4"/>
          <p:cNvCxnSpPr/>
          <p:nvPr/>
        </p:nvCxnSpPr>
        <p:spPr>
          <a:xfrm>
            <a:off x="-19014" y="6238154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" name="Google Shape;126;p4"/>
          <p:cNvCxnSpPr/>
          <p:nvPr/>
        </p:nvCxnSpPr>
        <p:spPr>
          <a:xfrm>
            <a:off x="0" y="5067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4"/>
          <p:cNvCxnSpPr/>
          <p:nvPr/>
        </p:nvCxnSpPr>
        <p:spPr>
          <a:xfrm>
            <a:off x="0" y="4305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p4"/>
          <p:cNvCxnSpPr/>
          <p:nvPr/>
        </p:nvCxnSpPr>
        <p:spPr>
          <a:xfrm>
            <a:off x="-19014" y="8626349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>
          <a:xfrm>
            <a:off x="0" y="1133564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134" name="Google Shape;134;p5"/>
          <p:cNvSpPr/>
          <p:nvPr/>
        </p:nvSpPr>
        <p:spPr>
          <a:xfrm>
            <a:off x="0" y="8626349"/>
            <a:ext cx="18288000" cy="1660651"/>
          </a:xfrm>
          <a:custGeom>
            <a:rect b="b" l="l" r="r" t="t"/>
            <a:pathLst>
              <a:path extrusionOk="0"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8535" l="-14075" r="-63175" t="-519400"/>
            </a:stretch>
          </a:blipFill>
          <a:ln>
            <a:noFill/>
          </a:ln>
        </p:spPr>
      </p:sp>
      <p:sp>
        <p:nvSpPr>
          <p:cNvPr id="135" name="Google Shape;135;p5"/>
          <p:cNvSpPr txBox="1"/>
          <p:nvPr/>
        </p:nvSpPr>
        <p:spPr>
          <a:xfrm>
            <a:off x="1123950" y="196972"/>
            <a:ext cx="16040100" cy="92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/>
          </a:p>
        </p:txBody>
      </p:sp>
      <p:sp>
        <p:nvSpPr>
          <p:cNvPr id="136" name="Google Shape;136;p5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graphicFrame>
        <p:nvGraphicFramePr>
          <p:cNvPr id="137" name="Google Shape;137;p5"/>
          <p:cNvGraphicFramePr/>
          <p:nvPr/>
        </p:nvGraphicFramePr>
        <p:xfrm>
          <a:off x="-838200" y="10996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121400"/>
                <a:gridCol w="6121400"/>
                <a:gridCol w="6121400"/>
              </a:tblGrid>
              <a:tr h="1134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Từ</a:t>
                      </a:r>
                      <a:endParaRPr sz="5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Nghĩa</a:t>
                      </a:r>
                      <a:endParaRPr sz="5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Ghi chú / Cấu trúc</a:t>
                      </a:r>
                      <a:endParaRPr sz="5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页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trang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一页书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收拾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dọn dẹp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收拾东西、收拾房间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温度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nhiệt độ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温度高/低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不过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nhưng mà, tuy nhiên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= 但是（口语 hơn）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毕业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tốt nghiệp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从…毕业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窄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hẹp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↔ 宽（rộng）</a:t>
                      </a:r>
                      <a:endParaRPr sz="4000" u="none" cap="none" strike="noStrike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0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38" name="Google Shape;138;p5"/>
          <p:cNvCxnSpPr/>
          <p:nvPr/>
        </p:nvCxnSpPr>
        <p:spPr>
          <a:xfrm>
            <a:off x="4419600" y="1094654"/>
            <a:ext cx="0" cy="5725246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9" name="Google Shape;139;p5"/>
          <p:cNvCxnSpPr/>
          <p:nvPr/>
        </p:nvCxnSpPr>
        <p:spPr>
          <a:xfrm>
            <a:off x="10210800" y="1094654"/>
            <a:ext cx="0" cy="5725246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" name="Google Shape;140;p5"/>
          <p:cNvCxnSpPr/>
          <p:nvPr/>
        </p:nvCxnSpPr>
        <p:spPr>
          <a:xfrm>
            <a:off x="0" y="194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1" name="Google Shape;141;p5"/>
          <p:cNvCxnSpPr/>
          <p:nvPr/>
        </p:nvCxnSpPr>
        <p:spPr>
          <a:xfrm>
            <a:off x="0" y="28575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" name="Google Shape;142;p5"/>
          <p:cNvCxnSpPr/>
          <p:nvPr/>
        </p:nvCxnSpPr>
        <p:spPr>
          <a:xfrm>
            <a:off x="0" y="52197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3" name="Google Shape;143;p5"/>
          <p:cNvCxnSpPr/>
          <p:nvPr/>
        </p:nvCxnSpPr>
        <p:spPr>
          <a:xfrm>
            <a:off x="0" y="44577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" name="Google Shape;144;p5"/>
          <p:cNvCxnSpPr/>
          <p:nvPr/>
        </p:nvCxnSpPr>
        <p:spPr>
          <a:xfrm>
            <a:off x="0" y="36957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" name="Google Shape;145;p5"/>
          <p:cNvCxnSpPr/>
          <p:nvPr/>
        </p:nvCxnSpPr>
        <p:spPr>
          <a:xfrm>
            <a:off x="-29174" y="8626349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" name="Google Shape;146;p5"/>
          <p:cNvCxnSpPr/>
          <p:nvPr/>
        </p:nvCxnSpPr>
        <p:spPr>
          <a:xfrm>
            <a:off x="-19014" y="68199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7" name="Google Shape;147;p5"/>
          <p:cNvCxnSpPr/>
          <p:nvPr/>
        </p:nvCxnSpPr>
        <p:spPr>
          <a:xfrm>
            <a:off x="0" y="59055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6"/>
          <p:cNvSpPr txBox="1"/>
          <p:nvPr/>
        </p:nvSpPr>
        <p:spPr>
          <a:xfrm>
            <a:off x="-228600" y="1943100"/>
            <a:ext cx="18287999" cy="100412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633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 b="1" i="0" sz="18633" u="none" cap="none" strike="noStrike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633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第二部分：56-65</a:t>
            </a:r>
            <a:endParaRPr/>
          </a:p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633" u="none" cap="none" strike="noStrike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>
            <a:off x="0" y="1094654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159" name="Google Shape;159;p7"/>
          <p:cNvSpPr/>
          <p:nvPr/>
        </p:nvSpPr>
        <p:spPr>
          <a:xfrm>
            <a:off x="0" y="8626349"/>
            <a:ext cx="18288000" cy="1660651"/>
          </a:xfrm>
          <a:custGeom>
            <a:rect b="b" l="l" r="r" t="t"/>
            <a:pathLst>
              <a:path extrusionOk="0"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8535" l="-14075" r="-63175" t="-519400"/>
            </a:stretch>
          </a:blipFill>
          <a:ln>
            <a:noFill/>
          </a:ln>
        </p:spPr>
      </p:sp>
      <p:sp>
        <p:nvSpPr>
          <p:cNvPr id="160" name="Google Shape;160;p7"/>
          <p:cNvSpPr txBox="1"/>
          <p:nvPr/>
        </p:nvSpPr>
        <p:spPr>
          <a:xfrm>
            <a:off x="1123950" y="196972"/>
            <a:ext cx="16040100" cy="92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graphicFrame>
        <p:nvGraphicFramePr>
          <p:cNvPr id="162" name="Google Shape;162;p7"/>
          <p:cNvGraphicFramePr/>
          <p:nvPr/>
        </p:nvGraphicFramePr>
        <p:xfrm>
          <a:off x="-1981201" y="1125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524675"/>
                <a:gridCol w="6605550"/>
                <a:gridCol w="6605550"/>
              </a:tblGrid>
              <a:tr h="1137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Từ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Nghĩa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Ghi chú / Cấu trúc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理想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lý tưởng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生活很理想 / 理想的工作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态度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thái độ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对…的态度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内容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nội dung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内容丰富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语言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ngôn ngữ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外语/语言水平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紧张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căng thẳng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紧张 ↔ 放松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允许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cho phép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允许 + động từ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2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63" name="Google Shape;163;p7"/>
          <p:cNvCxnSpPr/>
          <p:nvPr/>
        </p:nvCxnSpPr>
        <p:spPr>
          <a:xfrm>
            <a:off x="4419600" y="1094654"/>
            <a:ext cx="0" cy="7531695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4" name="Google Shape;164;p7"/>
          <p:cNvCxnSpPr/>
          <p:nvPr/>
        </p:nvCxnSpPr>
        <p:spPr>
          <a:xfrm>
            <a:off x="10210800" y="1094654"/>
            <a:ext cx="0" cy="7531695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5" name="Google Shape;165;p7"/>
          <p:cNvCxnSpPr/>
          <p:nvPr/>
        </p:nvCxnSpPr>
        <p:spPr>
          <a:xfrm>
            <a:off x="0" y="194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" name="Google Shape;166;p7"/>
          <p:cNvCxnSpPr/>
          <p:nvPr/>
        </p:nvCxnSpPr>
        <p:spPr>
          <a:xfrm>
            <a:off x="-19014" y="3162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7" name="Google Shape;167;p7"/>
          <p:cNvCxnSpPr/>
          <p:nvPr/>
        </p:nvCxnSpPr>
        <p:spPr>
          <a:xfrm>
            <a:off x="0" y="6972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" name="Google Shape;168;p7"/>
          <p:cNvCxnSpPr/>
          <p:nvPr/>
        </p:nvCxnSpPr>
        <p:spPr>
          <a:xfrm>
            <a:off x="0" y="575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" name="Google Shape;169;p7"/>
          <p:cNvCxnSpPr/>
          <p:nvPr/>
        </p:nvCxnSpPr>
        <p:spPr>
          <a:xfrm>
            <a:off x="0" y="4305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0" name="Google Shape;170;p7"/>
          <p:cNvCxnSpPr/>
          <p:nvPr/>
        </p:nvCxnSpPr>
        <p:spPr>
          <a:xfrm>
            <a:off x="-19014" y="8626349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" name="Google Shape;171;p7"/>
          <p:cNvCxnSpPr/>
          <p:nvPr/>
        </p:nvCxnSpPr>
        <p:spPr>
          <a:xfrm>
            <a:off x="0" y="7734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"/>
          <p:cNvSpPr/>
          <p:nvPr/>
        </p:nvSpPr>
        <p:spPr>
          <a:xfrm>
            <a:off x="0" y="1094654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177" name="Google Shape;177;p8"/>
          <p:cNvSpPr/>
          <p:nvPr/>
        </p:nvSpPr>
        <p:spPr>
          <a:xfrm>
            <a:off x="0" y="8626349"/>
            <a:ext cx="18288000" cy="1660651"/>
          </a:xfrm>
          <a:custGeom>
            <a:rect b="b" l="l" r="r" t="t"/>
            <a:pathLst>
              <a:path extrusionOk="0"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8535" l="-14075" r="-63175" t="-519400"/>
            </a:stretch>
          </a:blipFill>
          <a:ln>
            <a:noFill/>
          </a:ln>
        </p:spPr>
      </p:sp>
      <p:sp>
        <p:nvSpPr>
          <p:cNvPr id="178" name="Google Shape;178;p8"/>
          <p:cNvSpPr txBox="1"/>
          <p:nvPr/>
        </p:nvSpPr>
        <p:spPr>
          <a:xfrm>
            <a:off x="1123950" y="196972"/>
            <a:ext cx="16040100" cy="92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 b="1" i="0" sz="7200" u="none" cap="none" strike="noStrike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graphicFrame>
        <p:nvGraphicFramePr>
          <p:cNvPr id="180" name="Google Shape;180;p8"/>
          <p:cNvGraphicFramePr/>
          <p:nvPr/>
        </p:nvGraphicFramePr>
        <p:xfrm>
          <a:off x="-1981201" y="1125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524675"/>
                <a:gridCol w="6605550"/>
                <a:gridCol w="6605550"/>
              </a:tblGrid>
              <a:tr h="1137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Từ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Nghĩa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Ghi chú / Cấu trúc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反对意见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ý kiến phản đối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表达反对意见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弄清楚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làm rõ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弄清楚问题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误会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hiểu lầm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产生误会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艺术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nghệ thuật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艺术作品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精神世界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thế giới tinh thần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丰富精神世界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浪漫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lãng mạn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很浪漫的爱情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2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39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81" name="Google Shape;181;p8"/>
          <p:cNvCxnSpPr/>
          <p:nvPr/>
        </p:nvCxnSpPr>
        <p:spPr>
          <a:xfrm>
            <a:off x="4419600" y="1094654"/>
            <a:ext cx="0" cy="7531695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2" name="Google Shape;182;p8"/>
          <p:cNvCxnSpPr/>
          <p:nvPr/>
        </p:nvCxnSpPr>
        <p:spPr>
          <a:xfrm>
            <a:off x="10210800" y="1094654"/>
            <a:ext cx="0" cy="7531695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" name="Google Shape;183;p8"/>
          <p:cNvCxnSpPr/>
          <p:nvPr/>
        </p:nvCxnSpPr>
        <p:spPr>
          <a:xfrm>
            <a:off x="0" y="194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4" name="Google Shape;184;p8"/>
          <p:cNvCxnSpPr/>
          <p:nvPr/>
        </p:nvCxnSpPr>
        <p:spPr>
          <a:xfrm>
            <a:off x="-19014" y="3162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5" name="Google Shape;185;p8"/>
          <p:cNvCxnSpPr/>
          <p:nvPr/>
        </p:nvCxnSpPr>
        <p:spPr>
          <a:xfrm>
            <a:off x="0" y="6972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6" name="Google Shape;186;p8"/>
          <p:cNvCxnSpPr/>
          <p:nvPr/>
        </p:nvCxnSpPr>
        <p:spPr>
          <a:xfrm>
            <a:off x="0" y="575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" name="Google Shape;187;p8"/>
          <p:cNvCxnSpPr/>
          <p:nvPr/>
        </p:nvCxnSpPr>
        <p:spPr>
          <a:xfrm>
            <a:off x="0" y="4305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" name="Google Shape;188;p8"/>
          <p:cNvCxnSpPr/>
          <p:nvPr/>
        </p:nvCxnSpPr>
        <p:spPr>
          <a:xfrm>
            <a:off x="-19014" y="8626349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9" name="Google Shape;189;p8"/>
          <p:cNvCxnSpPr/>
          <p:nvPr/>
        </p:nvCxnSpPr>
        <p:spPr>
          <a:xfrm>
            <a:off x="0" y="7734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9"/>
          <p:cNvSpPr txBox="1"/>
          <p:nvPr/>
        </p:nvSpPr>
        <p:spPr>
          <a:xfrm>
            <a:off x="-228600" y="1943100"/>
            <a:ext cx="18287999" cy="100412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633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 b="1" i="0" sz="18633" u="none" cap="none" strike="noStrike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633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第三部分：66-85</a:t>
            </a:r>
            <a:endParaRPr/>
          </a:p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633" u="none" cap="none" strike="noStrike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/>
          <p:nvPr/>
        </p:nvSpPr>
        <p:spPr>
          <a:xfrm>
            <a:off x="0" y="1094654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201" name="Google Shape;201;p10"/>
          <p:cNvSpPr/>
          <p:nvPr/>
        </p:nvSpPr>
        <p:spPr>
          <a:xfrm>
            <a:off x="-19014" y="9015222"/>
            <a:ext cx="18288000" cy="1660651"/>
          </a:xfrm>
          <a:custGeom>
            <a:rect b="b" l="l" r="r" t="t"/>
            <a:pathLst>
              <a:path extrusionOk="0"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8535" l="-14075" r="-63175" t="-519400"/>
            </a:stretch>
          </a:blipFill>
          <a:ln>
            <a:noFill/>
          </a:ln>
        </p:spPr>
      </p:sp>
      <p:sp>
        <p:nvSpPr>
          <p:cNvPr id="202" name="Google Shape;202;p10"/>
          <p:cNvSpPr txBox="1"/>
          <p:nvPr/>
        </p:nvSpPr>
        <p:spPr>
          <a:xfrm>
            <a:off x="1123950" y="196972"/>
            <a:ext cx="16040100" cy="92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/>
          </a:p>
        </p:txBody>
      </p:sp>
      <p:sp>
        <p:nvSpPr>
          <p:cNvPr id="203" name="Google Shape;203;p10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graphicFrame>
        <p:nvGraphicFramePr>
          <p:cNvPr id="204" name="Google Shape;204;p10"/>
          <p:cNvGraphicFramePr/>
          <p:nvPr/>
        </p:nvGraphicFramePr>
        <p:xfrm>
          <a:off x="-1981201" y="1125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524675"/>
                <a:gridCol w="6605550"/>
                <a:gridCol w="6605550"/>
              </a:tblGrid>
              <a:tr h="1048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Từ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Nghĩa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Ví</a:t>
                      </a: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Dụ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勇敢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dũng cảm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勇敢的人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方向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phương hướng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方向不对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烦恼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phiền não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有烦恼 / 解决烦恼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减少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giảm bớt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减少时间 / 减少污染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详细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 tiết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详细计划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放弃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bỏ cuộc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永不放弃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暂时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tạm thời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暂时的问题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感情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tình cảm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真心的感情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适应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thích ứng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适应新环境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4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值得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đáng để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3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值得学习 / 值得考虑</a:t>
                      </a:r>
                      <a:endParaRPr sz="36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205" name="Google Shape;205;p10"/>
          <p:cNvCxnSpPr/>
          <p:nvPr/>
        </p:nvCxnSpPr>
        <p:spPr>
          <a:xfrm>
            <a:off x="4419600" y="1094654"/>
            <a:ext cx="0" cy="792056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6" name="Google Shape;206;p10"/>
          <p:cNvCxnSpPr/>
          <p:nvPr/>
        </p:nvCxnSpPr>
        <p:spPr>
          <a:xfrm>
            <a:off x="10210800" y="1094654"/>
            <a:ext cx="0" cy="792056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7" name="Google Shape;207;p10"/>
          <p:cNvCxnSpPr/>
          <p:nvPr/>
        </p:nvCxnSpPr>
        <p:spPr>
          <a:xfrm>
            <a:off x="0" y="194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8" name="Google Shape;208;p10"/>
          <p:cNvCxnSpPr/>
          <p:nvPr/>
        </p:nvCxnSpPr>
        <p:spPr>
          <a:xfrm>
            <a:off x="0" y="2781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9" name="Google Shape;209;p10"/>
          <p:cNvCxnSpPr/>
          <p:nvPr/>
        </p:nvCxnSpPr>
        <p:spPr>
          <a:xfrm>
            <a:off x="0" y="49149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0" name="Google Shape;210;p10"/>
          <p:cNvCxnSpPr/>
          <p:nvPr/>
        </p:nvCxnSpPr>
        <p:spPr>
          <a:xfrm>
            <a:off x="0" y="4229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1" name="Google Shape;211;p10"/>
          <p:cNvCxnSpPr/>
          <p:nvPr/>
        </p:nvCxnSpPr>
        <p:spPr>
          <a:xfrm>
            <a:off x="0" y="3543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2" name="Google Shape;212;p10"/>
          <p:cNvCxnSpPr/>
          <p:nvPr/>
        </p:nvCxnSpPr>
        <p:spPr>
          <a:xfrm>
            <a:off x="0" y="6210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" name="Google Shape;213;p10"/>
          <p:cNvCxnSpPr/>
          <p:nvPr/>
        </p:nvCxnSpPr>
        <p:spPr>
          <a:xfrm>
            <a:off x="0" y="55245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4" name="Google Shape;214;p10"/>
          <p:cNvCxnSpPr/>
          <p:nvPr/>
        </p:nvCxnSpPr>
        <p:spPr>
          <a:xfrm>
            <a:off x="0" y="6896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5" name="Google Shape;215;p10"/>
          <p:cNvCxnSpPr/>
          <p:nvPr/>
        </p:nvCxnSpPr>
        <p:spPr>
          <a:xfrm>
            <a:off x="0" y="75819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6" name="Google Shape;216;p10"/>
          <p:cNvCxnSpPr/>
          <p:nvPr/>
        </p:nvCxnSpPr>
        <p:spPr>
          <a:xfrm>
            <a:off x="-19014" y="82677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7" name="Google Shape;217;p10"/>
          <p:cNvCxnSpPr/>
          <p:nvPr/>
        </p:nvCxnSpPr>
        <p:spPr>
          <a:xfrm>
            <a:off x="0" y="9015222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"/>
          <p:cNvSpPr/>
          <p:nvPr/>
        </p:nvSpPr>
        <p:spPr>
          <a:xfrm>
            <a:off x="0" y="1094654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223" name="Google Shape;223;p11"/>
          <p:cNvSpPr/>
          <p:nvPr/>
        </p:nvSpPr>
        <p:spPr>
          <a:xfrm>
            <a:off x="-19014" y="9015222"/>
            <a:ext cx="18288000" cy="1660651"/>
          </a:xfrm>
          <a:custGeom>
            <a:rect b="b" l="l" r="r" t="t"/>
            <a:pathLst>
              <a:path extrusionOk="0"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8535" l="-14075" r="-63175" t="-519400"/>
            </a:stretch>
          </a:blipFill>
          <a:ln>
            <a:noFill/>
          </a:ln>
        </p:spPr>
      </p:sp>
      <p:sp>
        <p:nvSpPr>
          <p:cNvPr id="224" name="Google Shape;224;p11"/>
          <p:cNvSpPr txBox="1"/>
          <p:nvPr/>
        </p:nvSpPr>
        <p:spPr>
          <a:xfrm>
            <a:off x="1123950" y="196972"/>
            <a:ext cx="16040100" cy="92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/>
          </a:p>
        </p:txBody>
      </p:sp>
      <p:sp>
        <p:nvSpPr>
          <p:cNvPr id="225" name="Google Shape;225;p11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graphicFrame>
        <p:nvGraphicFramePr>
          <p:cNvPr id="226" name="Google Shape;226;p11"/>
          <p:cNvGraphicFramePr/>
          <p:nvPr/>
        </p:nvGraphicFramePr>
        <p:xfrm>
          <a:off x="-1981201" y="1125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524675"/>
                <a:gridCol w="6605550"/>
                <a:gridCol w="6605550"/>
              </a:tblGrid>
              <a:tr h="1048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Từ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Nghĩa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Ví</a:t>
                      </a: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Dụ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227" name="Google Shape;227;p11"/>
          <p:cNvCxnSpPr/>
          <p:nvPr/>
        </p:nvCxnSpPr>
        <p:spPr>
          <a:xfrm>
            <a:off x="4419600" y="1094654"/>
            <a:ext cx="0" cy="792056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8" name="Google Shape;228;p11"/>
          <p:cNvCxnSpPr/>
          <p:nvPr/>
        </p:nvCxnSpPr>
        <p:spPr>
          <a:xfrm>
            <a:off x="10210800" y="1094654"/>
            <a:ext cx="0" cy="792056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9" name="Google Shape;229;p11"/>
          <p:cNvCxnSpPr/>
          <p:nvPr/>
        </p:nvCxnSpPr>
        <p:spPr>
          <a:xfrm>
            <a:off x="0" y="194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0" name="Google Shape;230;p11"/>
          <p:cNvCxnSpPr/>
          <p:nvPr/>
        </p:nvCxnSpPr>
        <p:spPr>
          <a:xfrm>
            <a:off x="0" y="2781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1" name="Google Shape;231;p11"/>
          <p:cNvCxnSpPr/>
          <p:nvPr/>
        </p:nvCxnSpPr>
        <p:spPr>
          <a:xfrm>
            <a:off x="0" y="5054938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2" name="Google Shape;232;p11"/>
          <p:cNvCxnSpPr/>
          <p:nvPr/>
        </p:nvCxnSpPr>
        <p:spPr>
          <a:xfrm>
            <a:off x="0" y="4229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3" name="Google Shape;233;p11"/>
          <p:cNvCxnSpPr/>
          <p:nvPr/>
        </p:nvCxnSpPr>
        <p:spPr>
          <a:xfrm>
            <a:off x="0" y="3543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4" name="Google Shape;234;p11"/>
          <p:cNvCxnSpPr/>
          <p:nvPr/>
        </p:nvCxnSpPr>
        <p:spPr>
          <a:xfrm>
            <a:off x="0" y="6515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5" name="Google Shape;235;p11"/>
          <p:cNvCxnSpPr/>
          <p:nvPr/>
        </p:nvCxnSpPr>
        <p:spPr>
          <a:xfrm>
            <a:off x="0" y="575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6" name="Google Shape;236;p11"/>
          <p:cNvCxnSpPr/>
          <p:nvPr/>
        </p:nvCxnSpPr>
        <p:spPr>
          <a:xfrm>
            <a:off x="0" y="72009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p11"/>
          <p:cNvCxnSpPr/>
          <p:nvPr/>
        </p:nvCxnSpPr>
        <p:spPr>
          <a:xfrm>
            <a:off x="0" y="78867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8" name="Google Shape;238;p11"/>
          <p:cNvCxnSpPr/>
          <p:nvPr/>
        </p:nvCxnSpPr>
        <p:spPr>
          <a:xfrm>
            <a:off x="0" y="9015222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239" name="Google Shape;239;p11"/>
          <p:cNvGraphicFramePr/>
          <p:nvPr/>
        </p:nvGraphicFramePr>
        <p:xfrm>
          <a:off x="-1258906" y="21024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153150"/>
                <a:gridCol w="6153150"/>
                <a:gridCol w="6153150"/>
              </a:tblGrid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烦恼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phiền não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别为小事烦恼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猜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đoán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猜意思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表扬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khen ngợi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表扬孩子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鼓励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khích lệ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鼓励别人努力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吸引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thu hút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吸引人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实际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thực tế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实际生活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饮用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uống (nước)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饮用水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估计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dự đoán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我估计十分钟就到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表达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biểu đạt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表达意见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0" name="Google Shape;240;p11"/>
          <p:cNvSpPr/>
          <p:nvPr/>
        </p:nvSpPr>
        <p:spPr>
          <a:xfrm>
            <a:off x="-2440481" y="2181483"/>
            <a:ext cx="42544920" cy="908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"/>
          <p:cNvSpPr/>
          <p:nvPr/>
        </p:nvSpPr>
        <p:spPr>
          <a:xfrm>
            <a:off x="0" y="1094654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246" name="Google Shape;246;p12"/>
          <p:cNvSpPr/>
          <p:nvPr/>
        </p:nvSpPr>
        <p:spPr>
          <a:xfrm>
            <a:off x="-19014" y="9015222"/>
            <a:ext cx="18288000" cy="1660651"/>
          </a:xfrm>
          <a:custGeom>
            <a:rect b="b" l="l" r="r" t="t"/>
            <a:pathLst>
              <a:path extrusionOk="0"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8535" l="-14075" r="-63175" t="-519400"/>
            </a:stretch>
          </a:blipFill>
          <a:ln>
            <a:noFill/>
          </a:ln>
        </p:spPr>
      </p:sp>
      <p:sp>
        <p:nvSpPr>
          <p:cNvPr id="247" name="Google Shape;247;p12"/>
          <p:cNvSpPr txBox="1"/>
          <p:nvPr/>
        </p:nvSpPr>
        <p:spPr>
          <a:xfrm>
            <a:off x="1123950" y="196972"/>
            <a:ext cx="16040100" cy="92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生词</a:t>
            </a:r>
            <a:endParaRPr/>
          </a:p>
        </p:txBody>
      </p:sp>
      <p:sp>
        <p:nvSpPr>
          <p:cNvPr id="248" name="Google Shape;248;p12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graphicFrame>
        <p:nvGraphicFramePr>
          <p:cNvPr id="249" name="Google Shape;249;p12"/>
          <p:cNvGraphicFramePr/>
          <p:nvPr/>
        </p:nvGraphicFramePr>
        <p:xfrm>
          <a:off x="-1981201" y="1125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524675"/>
                <a:gridCol w="6605550"/>
                <a:gridCol w="6605550"/>
              </a:tblGrid>
              <a:tr h="1048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Từ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Nghĩa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Ví</a:t>
                      </a: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Dụ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250" name="Google Shape;250;p12"/>
          <p:cNvCxnSpPr/>
          <p:nvPr/>
        </p:nvCxnSpPr>
        <p:spPr>
          <a:xfrm>
            <a:off x="4343400" y="1092883"/>
            <a:ext cx="0" cy="792056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1" name="Google Shape;251;p12"/>
          <p:cNvCxnSpPr/>
          <p:nvPr/>
        </p:nvCxnSpPr>
        <p:spPr>
          <a:xfrm>
            <a:off x="10668000" y="1094654"/>
            <a:ext cx="0" cy="792056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2" name="Google Shape;252;p12"/>
          <p:cNvCxnSpPr/>
          <p:nvPr/>
        </p:nvCxnSpPr>
        <p:spPr>
          <a:xfrm>
            <a:off x="0" y="194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3" name="Google Shape;253;p12"/>
          <p:cNvCxnSpPr/>
          <p:nvPr/>
        </p:nvCxnSpPr>
        <p:spPr>
          <a:xfrm>
            <a:off x="0" y="2781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4" name="Google Shape;254;p12"/>
          <p:cNvCxnSpPr/>
          <p:nvPr/>
        </p:nvCxnSpPr>
        <p:spPr>
          <a:xfrm>
            <a:off x="0" y="5054938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12"/>
          <p:cNvCxnSpPr/>
          <p:nvPr/>
        </p:nvCxnSpPr>
        <p:spPr>
          <a:xfrm>
            <a:off x="0" y="4229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6" name="Google Shape;256;p12"/>
          <p:cNvCxnSpPr/>
          <p:nvPr/>
        </p:nvCxnSpPr>
        <p:spPr>
          <a:xfrm>
            <a:off x="0" y="3543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7" name="Google Shape;257;p12"/>
          <p:cNvCxnSpPr/>
          <p:nvPr/>
        </p:nvCxnSpPr>
        <p:spPr>
          <a:xfrm>
            <a:off x="0" y="6515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8" name="Google Shape;258;p12"/>
          <p:cNvCxnSpPr/>
          <p:nvPr/>
        </p:nvCxnSpPr>
        <p:spPr>
          <a:xfrm>
            <a:off x="0" y="575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9" name="Google Shape;259;p12"/>
          <p:cNvCxnSpPr/>
          <p:nvPr/>
        </p:nvCxnSpPr>
        <p:spPr>
          <a:xfrm>
            <a:off x="0" y="75819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0" name="Google Shape;260;p12"/>
          <p:cNvCxnSpPr/>
          <p:nvPr/>
        </p:nvCxnSpPr>
        <p:spPr>
          <a:xfrm>
            <a:off x="0" y="9015222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261" name="Google Shape;261;p12"/>
          <p:cNvGraphicFramePr/>
          <p:nvPr/>
        </p:nvGraphicFramePr>
        <p:xfrm>
          <a:off x="-1196268" y="21545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153150"/>
                <a:gridCol w="6153150"/>
                <a:gridCol w="6153150"/>
              </a:tblGrid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理解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hiểu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理解别人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弃车族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“bỏ xe đi bộ”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指有车但不开车的人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节约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tiết kiệm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节约钱 / 节约能源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尊重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tôn trọng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尊重别人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缺点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khuyết điểm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有缺点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改变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thay đổi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改变自己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5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意见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ý kiến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提意见 / 表达意见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2" name="Google Shape;262;p12"/>
          <p:cNvSpPr/>
          <p:nvPr/>
        </p:nvSpPr>
        <p:spPr>
          <a:xfrm>
            <a:off x="-2440481" y="2181483"/>
            <a:ext cx="42544920" cy="908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"/>
          <p:cNvSpPr/>
          <p:nvPr/>
        </p:nvSpPr>
        <p:spPr>
          <a:xfrm>
            <a:off x="0" y="-762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3"/>
          <p:cNvSpPr txBox="1"/>
          <p:nvPr/>
        </p:nvSpPr>
        <p:spPr>
          <a:xfrm>
            <a:off x="-152400" y="3585240"/>
            <a:ext cx="18287999" cy="6694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633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结构</a:t>
            </a:r>
            <a:endParaRPr b="1" sz="18633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633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"/>
          <p:cNvSpPr/>
          <p:nvPr/>
        </p:nvSpPr>
        <p:spPr>
          <a:xfrm>
            <a:off x="0" y="1094654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274" name="Google Shape;274;p14"/>
          <p:cNvSpPr/>
          <p:nvPr/>
        </p:nvSpPr>
        <p:spPr>
          <a:xfrm>
            <a:off x="-19014" y="9015222"/>
            <a:ext cx="18288000" cy="1660651"/>
          </a:xfrm>
          <a:custGeom>
            <a:rect b="b" l="l" r="r" t="t"/>
            <a:pathLst>
              <a:path extrusionOk="0"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8535" l="-14075" r="-63175" t="-519400"/>
            </a:stretch>
          </a:blipFill>
          <a:ln>
            <a:noFill/>
          </a:ln>
        </p:spPr>
      </p:sp>
      <p:sp>
        <p:nvSpPr>
          <p:cNvPr id="275" name="Google Shape;275;p14"/>
          <p:cNvSpPr txBox="1"/>
          <p:nvPr/>
        </p:nvSpPr>
        <p:spPr>
          <a:xfrm>
            <a:off x="1123950" y="196972"/>
            <a:ext cx="16040100" cy="92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结构</a:t>
            </a:r>
            <a:endParaRPr b="1" sz="7200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4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graphicFrame>
        <p:nvGraphicFramePr>
          <p:cNvPr id="277" name="Google Shape;277;p14"/>
          <p:cNvGraphicFramePr/>
          <p:nvPr/>
        </p:nvGraphicFramePr>
        <p:xfrm>
          <a:off x="-1981201" y="1125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524675"/>
                <a:gridCol w="6605550"/>
                <a:gridCol w="6148350"/>
              </a:tblGrid>
              <a:tr h="1048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Từ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Nghĩa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Ví</a:t>
                      </a:r>
                      <a:r>
                        <a:rPr b="1" i="0" lang="en-US" sz="540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Dụ</a:t>
                      </a:r>
                      <a:endParaRPr sz="5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278" name="Google Shape;278;p14"/>
          <p:cNvCxnSpPr/>
          <p:nvPr/>
        </p:nvCxnSpPr>
        <p:spPr>
          <a:xfrm>
            <a:off x="4419600" y="1094654"/>
            <a:ext cx="0" cy="792056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9" name="Google Shape;279;p14"/>
          <p:cNvCxnSpPr/>
          <p:nvPr/>
        </p:nvCxnSpPr>
        <p:spPr>
          <a:xfrm>
            <a:off x="11430000" y="1125944"/>
            <a:ext cx="0" cy="792056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0" name="Google Shape;280;p14"/>
          <p:cNvCxnSpPr/>
          <p:nvPr/>
        </p:nvCxnSpPr>
        <p:spPr>
          <a:xfrm>
            <a:off x="-19014" y="194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1" name="Google Shape;281;p14"/>
          <p:cNvCxnSpPr/>
          <p:nvPr/>
        </p:nvCxnSpPr>
        <p:spPr>
          <a:xfrm>
            <a:off x="0" y="2781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2" name="Google Shape;282;p14"/>
          <p:cNvCxnSpPr/>
          <p:nvPr/>
        </p:nvCxnSpPr>
        <p:spPr>
          <a:xfrm>
            <a:off x="0" y="4610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14"/>
          <p:cNvCxnSpPr/>
          <p:nvPr/>
        </p:nvCxnSpPr>
        <p:spPr>
          <a:xfrm>
            <a:off x="0" y="4610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4" name="Google Shape;284;p14"/>
          <p:cNvCxnSpPr/>
          <p:nvPr/>
        </p:nvCxnSpPr>
        <p:spPr>
          <a:xfrm>
            <a:off x="0" y="3543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5" name="Google Shape;285;p14"/>
          <p:cNvCxnSpPr/>
          <p:nvPr/>
        </p:nvCxnSpPr>
        <p:spPr>
          <a:xfrm>
            <a:off x="0" y="68199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6" name="Google Shape;286;p14"/>
          <p:cNvCxnSpPr/>
          <p:nvPr/>
        </p:nvCxnSpPr>
        <p:spPr>
          <a:xfrm>
            <a:off x="0" y="57531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7" name="Google Shape;287;p14"/>
          <p:cNvCxnSpPr/>
          <p:nvPr/>
        </p:nvCxnSpPr>
        <p:spPr>
          <a:xfrm>
            <a:off x="0" y="8115300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8" name="Google Shape;288;p14"/>
          <p:cNvCxnSpPr/>
          <p:nvPr/>
        </p:nvCxnSpPr>
        <p:spPr>
          <a:xfrm>
            <a:off x="0" y="9015222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289" name="Google Shape;289;p14"/>
          <p:cNvGraphicFramePr/>
          <p:nvPr/>
        </p:nvGraphicFramePr>
        <p:xfrm>
          <a:off x="-971514" y="2134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413500"/>
                <a:gridCol w="6413500"/>
                <a:gridCol w="6413500"/>
              </a:tblGrid>
              <a:tr h="80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不仅…而且…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Không chỉ… mà còn…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他不仅聪明，而且努力。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即使…也…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Dù… cũng…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即使下雨，我也去。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01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不管…都…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Dù… cũng…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不管天气怎么样，都去上课。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当…时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Khi…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当我烦恼时，我写日记。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69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通过…来…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Thông qua… để…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通过上下文来猜意思。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1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越来越…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Càng ngày càng…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40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人越来越重视环保。</a:t>
                      </a:r>
                      <a:endParaRPr sz="40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0" name="Google Shape;290;p14"/>
          <p:cNvSpPr/>
          <p:nvPr/>
        </p:nvSpPr>
        <p:spPr>
          <a:xfrm>
            <a:off x="-2440481" y="2181483"/>
            <a:ext cx="42544920" cy="908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5"/>
          <p:cNvSpPr/>
          <p:nvPr/>
        </p:nvSpPr>
        <p:spPr>
          <a:xfrm>
            <a:off x="0" y="87630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296" name="Google Shape;296;p15"/>
          <p:cNvSpPr/>
          <p:nvPr/>
        </p:nvSpPr>
        <p:spPr>
          <a:xfrm>
            <a:off x="-19014" y="9015222"/>
            <a:ext cx="18288000" cy="1660651"/>
          </a:xfrm>
          <a:custGeom>
            <a:rect b="b" l="l" r="r" t="t"/>
            <a:pathLst>
              <a:path extrusionOk="0"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78535" l="-14075" r="-63175" t="-519400"/>
            </a:stretch>
          </a:blipFill>
          <a:ln>
            <a:noFill/>
          </a:ln>
        </p:spPr>
      </p:sp>
      <p:sp>
        <p:nvSpPr>
          <p:cNvPr id="297" name="Google Shape;297;p15"/>
          <p:cNvSpPr txBox="1"/>
          <p:nvPr/>
        </p:nvSpPr>
        <p:spPr>
          <a:xfrm>
            <a:off x="1123950" y="196972"/>
            <a:ext cx="16040100" cy="92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别的结构</a:t>
            </a:r>
            <a:endParaRPr b="1" sz="7200">
              <a:solidFill>
                <a:srgbClr val="79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5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 HỌC TIẾNG TRUNG QUỐC MỖI NGÀY </a:t>
            </a:r>
            <a:endParaRPr/>
          </a:p>
        </p:txBody>
      </p:sp>
      <p:graphicFrame>
        <p:nvGraphicFramePr>
          <p:cNvPr id="299" name="Google Shape;299;p15"/>
          <p:cNvGraphicFramePr/>
          <p:nvPr/>
        </p:nvGraphicFramePr>
        <p:xfrm>
          <a:off x="-1981201" y="1125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524675"/>
                <a:gridCol w="6605550"/>
                <a:gridCol w="6148350"/>
              </a:tblGrid>
              <a:tr h="104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300" name="Google Shape;300;p15"/>
          <p:cNvCxnSpPr/>
          <p:nvPr/>
        </p:nvCxnSpPr>
        <p:spPr>
          <a:xfrm>
            <a:off x="0" y="9015222"/>
            <a:ext cx="182880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301" name="Google Shape;301;p15"/>
          <p:cNvGraphicFramePr/>
          <p:nvPr/>
        </p:nvGraphicFramePr>
        <p:xfrm>
          <a:off x="-971514" y="221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{2D0B166F-64F2-421B-BB8B-100774D78A95}</a:tableStyleId>
              </a:tblPr>
              <a:tblGrid>
                <a:gridCol w="6089650"/>
                <a:gridCol w="6089650"/>
                <a:gridCol w="6089650"/>
              </a:tblGrid>
              <a:tr h="78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19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9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2" name="Google Shape;302;p15"/>
          <p:cNvSpPr/>
          <p:nvPr/>
        </p:nvSpPr>
        <p:spPr>
          <a:xfrm>
            <a:off x="-2440481" y="2181483"/>
            <a:ext cx="42544920" cy="908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914400" y="2594294"/>
            <a:ext cx="17144964" cy="47602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857250" lvl="0" marL="8572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Char char="•"/>
            </a:pPr>
            <a:r>
              <a:rPr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随着…（的增加/变化）: </a:t>
            </a:r>
            <a:r>
              <a:rPr lang="en-US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cùng với sự thay đổi…</a:t>
            </a:r>
            <a:endParaRPr/>
          </a:p>
          <a:p>
            <a:pPr indent="-857250" lvl="0" marL="857250" marR="0" rtl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Char char="•"/>
            </a:pPr>
            <a:r>
              <a:rPr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由于…因此… : </a:t>
            </a:r>
            <a:r>
              <a:rPr lang="en-US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do… nên…</a:t>
            </a:r>
            <a:endParaRPr/>
          </a:p>
          <a:p>
            <a:pPr indent="-857250" lvl="0" marL="8572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Char char="•"/>
            </a:pPr>
            <a:r>
              <a:rPr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虽然…但是… : </a:t>
            </a:r>
            <a:r>
              <a:rPr lang="en-US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tuy… nhưng…</a:t>
            </a:r>
            <a:endParaRPr/>
          </a:p>
          <a:p>
            <a:pPr indent="-857250" lvl="0" marL="8572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Char char="•"/>
            </a:pPr>
            <a:r>
              <a:rPr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如果…就… : </a:t>
            </a:r>
            <a:r>
              <a:rPr lang="en-US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nếu… thì…</a:t>
            </a:r>
            <a:endParaRPr/>
          </a:p>
          <a:p>
            <a:pPr indent="-857250" lvl="0" marL="8572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Char char="•"/>
            </a:pPr>
            <a:r>
              <a:rPr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只要…就… : </a:t>
            </a:r>
            <a:r>
              <a:rPr lang="en-US" sz="6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chỉ cần… là…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p16"/>
          <p:cNvSpPr txBox="1"/>
          <p:nvPr/>
        </p:nvSpPr>
        <p:spPr>
          <a:xfrm>
            <a:off x="1256763" y="4953000"/>
            <a:ext cx="16002537" cy="1748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72">
                <a:solidFill>
                  <a:srgbClr val="792121"/>
                </a:solidFill>
                <a:latin typeface="Arial"/>
                <a:ea typeface="Arial"/>
                <a:cs typeface="Arial"/>
                <a:sym typeface="Arial"/>
              </a:rPr>
              <a:t>Khóa ôn tập HSK4++ </a:t>
            </a:r>
            <a:endParaRPr/>
          </a:p>
        </p:txBody>
      </p:sp>
      <p:sp>
        <p:nvSpPr>
          <p:cNvPr id="310" name="Google Shape;310;p16"/>
          <p:cNvSpPr txBox="1"/>
          <p:nvPr/>
        </p:nvSpPr>
        <p:spPr>
          <a:xfrm>
            <a:off x="2550583" y="2778359"/>
            <a:ext cx="13186833" cy="1917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0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HỆ THỐNG HOA NGỮ</a:t>
            </a:r>
            <a:endParaRPr/>
          </a:p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0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HỌC TIẾNG TRUNG QUỐC MỖI NGÀY </a:t>
            </a:r>
            <a:endParaRPr/>
          </a:p>
        </p:txBody>
      </p:sp>
      <p:sp>
        <p:nvSpPr>
          <p:cNvPr id="311" name="Google Shape;311;p16"/>
          <p:cNvSpPr txBox="1"/>
          <p:nvPr/>
        </p:nvSpPr>
        <p:spPr>
          <a:xfrm>
            <a:off x="3434985" y="7090641"/>
            <a:ext cx="114180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6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ĐỀ H41</a:t>
            </a:r>
            <a:r>
              <a:rPr b="1" lang="en-US" sz="2762">
                <a:solidFill>
                  <a:srgbClr val="FFFFFF"/>
                </a:solidFill>
              </a:rPr>
              <a:t>006</a:t>
            </a:r>
            <a:r>
              <a:rPr b="1" lang="en-US" sz="276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- PHẦN </a:t>
            </a:r>
            <a:r>
              <a:rPr b="1" lang="en-US" sz="2762">
                <a:solidFill>
                  <a:srgbClr val="FFFFFF"/>
                </a:solidFill>
              </a:rPr>
              <a:t>ĐỌC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