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jVWvVvMm6igR9aNcmT2jBMCd1o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4.gif"/><Relationship Id="rId8" Type="http://schemas.openxmlformats.org/officeDocument/2006/relationships/image" Target="../media/image6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4.gif"/><Relationship Id="rId8" Type="http://schemas.openxmlformats.org/officeDocument/2006/relationships/image" Target="../media/image6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4.gif"/><Relationship Id="rId8" Type="http://schemas.openxmlformats.org/officeDocument/2006/relationships/image" Target="../media/image6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4.gif"/><Relationship Id="rId8" Type="http://schemas.openxmlformats.org/officeDocument/2006/relationships/image" Target="../media/image6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4.gif"/><Relationship Id="rId8" Type="http://schemas.openxmlformats.org/officeDocument/2006/relationships/image" Target="../media/image6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4.gif"/><Relationship Id="rId8" Type="http://schemas.openxmlformats.org/officeDocument/2006/relationships/image" Target="../media/image6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4.gif"/><Relationship Id="rId8" Type="http://schemas.openxmlformats.org/officeDocument/2006/relationships/image" Target="../media/image6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4.gif"/><Relationship Id="rId8" Type="http://schemas.openxmlformats.org/officeDocument/2006/relationships/image" Target="../media/image6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4.gif"/><Relationship Id="rId8" Type="http://schemas.openxmlformats.org/officeDocument/2006/relationships/image" Target="../media/image6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image" Target="../media/image14.gif"/><Relationship Id="rId8" Type="http://schemas.openxmlformats.org/officeDocument/2006/relationships/image" Target="../media/image6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621" y="114419"/>
            <a:ext cx="18281469" cy="10287000"/>
          </a:xfrm>
          <a:custGeom>
            <a:rect b="b" l="l" r="r" t="t"/>
            <a:pathLst>
              <a:path extrusionOk="0" h="10287000" w="18281469">
                <a:moveTo>
                  <a:pt x="0" y="0"/>
                </a:moveTo>
                <a:lnTo>
                  <a:pt x="18281469" y="0"/>
                </a:lnTo>
                <a:lnTo>
                  <a:pt x="182814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291464" y="2847102"/>
            <a:ext cx="18288621" cy="8105172"/>
          </a:xfrm>
          <a:custGeom>
            <a:rect b="b" l="l" r="r" t="t"/>
            <a:pathLst>
              <a:path extrusionOk="0" h="8105172" w="18288621">
                <a:moveTo>
                  <a:pt x="0" y="0"/>
                </a:moveTo>
                <a:lnTo>
                  <a:pt x="18288621" y="0"/>
                </a:lnTo>
                <a:lnTo>
                  <a:pt x="18288621" y="8105172"/>
                </a:lnTo>
                <a:lnTo>
                  <a:pt x="0" y="8105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79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15215886" y="114419"/>
            <a:ext cx="3081759" cy="3081759"/>
          </a:xfrm>
          <a:custGeom>
            <a:rect b="b" l="l" r="r" t="t"/>
            <a:pathLst>
              <a:path extrusionOk="0" h="3081759" w="3081759">
                <a:moveTo>
                  <a:pt x="0" y="0"/>
                </a:moveTo>
                <a:lnTo>
                  <a:pt x="3081759" y="0"/>
                </a:lnTo>
                <a:lnTo>
                  <a:pt x="3081759" y="3081759"/>
                </a:lnTo>
                <a:lnTo>
                  <a:pt x="0" y="30817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1252869" y="6947107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79" y="0"/>
                </a:lnTo>
                <a:lnTo>
                  <a:pt x="8831179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 rot="-790794">
            <a:off x="7791762" y="7016889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80" y="0"/>
                </a:lnTo>
                <a:lnTo>
                  <a:pt x="8831180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 rot="439400">
            <a:off x="12049233" y="6217634"/>
            <a:ext cx="8831180" cy="4005167"/>
          </a:xfrm>
          <a:custGeom>
            <a:rect b="b" l="l" r="r" t="t"/>
            <a:pathLst>
              <a:path extrusionOk="0" h="4005167" w="8831180">
                <a:moveTo>
                  <a:pt x="0" y="0"/>
                </a:moveTo>
                <a:lnTo>
                  <a:pt x="8831180" y="0"/>
                </a:lnTo>
                <a:lnTo>
                  <a:pt x="8831180" y="4005166"/>
                </a:lnTo>
                <a:lnTo>
                  <a:pt x="0" y="4005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90" name="Google Shape;9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71253" y="7587329"/>
            <a:ext cx="3495217" cy="391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42737" y="8318112"/>
            <a:ext cx="4020083" cy="203014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3100296" y="1120684"/>
            <a:ext cx="12670957" cy="1726418"/>
          </a:xfrm>
          <a:custGeom>
            <a:rect b="b" l="l" r="r" t="t"/>
            <a:pathLst>
              <a:path extrusionOk="0" h="1726418" w="12670957">
                <a:moveTo>
                  <a:pt x="0" y="0"/>
                </a:moveTo>
                <a:lnTo>
                  <a:pt x="12670957" y="0"/>
                </a:lnTo>
                <a:lnTo>
                  <a:pt x="12670957" y="1726418"/>
                </a:lnTo>
                <a:lnTo>
                  <a:pt x="0" y="1726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4452918" y="1599285"/>
            <a:ext cx="99657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584" lvl="1" marL="1079169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8"/>
              <a:buFont typeface="Arial"/>
              <a:buAutoNum type="arabicPeriod"/>
            </a:pPr>
            <a:r>
              <a:rPr b="1" i="0" lang="en-US" sz="49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这双袜子　给我的　是　父亲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2561768" y="3279248"/>
            <a:ext cx="15097919" cy="59001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5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Đáp án:</a:t>
            </a:r>
            <a:endParaRPr/>
          </a:p>
          <a:p>
            <a:pPr indent="0" lvl="0" marL="0" marR="0" rtl="0" algn="just">
              <a:lnSpc>
                <a:spcPct val="14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5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这双袜子是父亲给我的。</a:t>
            </a:r>
            <a:endParaRPr/>
          </a:p>
          <a:p>
            <a:pPr indent="0" lvl="0" marL="0" marR="0" rtl="0" algn="just">
              <a:lnSpc>
                <a:spcPct val="14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5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Giải thích cấu trúc:</a:t>
            </a:r>
            <a:endParaRPr/>
          </a:p>
          <a:p>
            <a:pPr indent="0" lvl="0" marL="0" marR="0" rtl="0" algn="just">
              <a:lnSpc>
                <a:spcPct val="14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5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Cấu trúc câu nhấn mạnh: A 是 B 给的</a:t>
            </a:r>
            <a:endParaRPr/>
          </a:p>
          <a:p>
            <a:pPr indent="0" lvl="0" marL="0" marR="0" rtl="0" algn="just">
              <a:lnSpc>
                <a:spcPct val="14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5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“给我的” là định ngữ bổ nghĩa cho “袜子”</a:t>
            </a:r>
            <a:endParaRPr/>
          </a:p>
          <a:p>
            <a:pPr indent="0" lvl="0" marL="0" marR="0" rtl="0" algn="just">
              <a:lnSpc>
                <a:spcPct val="14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5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Trật tự đúng: 主语 + 是 + người + 给 + đối tượng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-621" y="114419"/>
            <a:ext cx="18281469" cy="10287000"/>
          </a:xfrm>
          <a:custGeom>
            <a:rect b="b" l="l" r="r" t="t"/>
            <a:pathLst>
              <a:path extrusionOk="0" h="10287000" w="18281469">
                <a:moveTo>
                  <a:pt x="0" y="0"/>
                </a:moveTo>
                <a:lnTo>
                  <a:pt x="18281469" y="0"/>
                </a:lnTo>
                <a:lnTo>
                  <a:pt x="182814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2"/>
          <p:cNvSpPr/>
          <p:nvPr/>
        </p:nvSpPr>
        <p:spPr>
          <a:xfrm>
            <a:off x="291464" y="2847102"/>
            <a:ext cx="18288621" cy="8105172"/>
          </a:xfrm>
          <a:custGeom>
            <a:rect b="b" l="l" r="r" t="t"/>
            <a:pathLst>
              <a:path extrusionOk="0" h="8105172" w="18288621">
                <a:moveTo>
                  <a:pt x="0" y="0"/>
                </a:moveTo>
                <a:lnTo>
                  <a:pt x="18288621" y="0"/>
                </a:lnTo>
                <a:lnTo>
                  <a:pt x="18288621" y="8105172"/>
                </a:lnTo>
                <a:lnTo>
                  <a:pt x="0" y="8105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79" l="0" r="0" t="0"/>
            </a:stretch>
          </a:blipFill>
          <a:ln>
            <a:noFill/>
          </a:ln>
        </p:spPr>
      </p:sp>
      <p:sp>
        <p:nvSpPr>
          <p:cNvPr id="101" name="Google Shape;101;p2"/>
          <p:cNvSpPr/>
          <p:nvPr/>
        </p:nvSpPr>
        <p:spPr>
          <a:xfrm>
            <a:off x="15215886" y="114419"/>
            <a:ext cx="3081759" cy="3081759"/>
          </a:xfrm>
          <a:custGeom>
            <a:rect b="b" l="l" r="r" t="t"/>
            <a:pathLst>
              <a:path extrusionOk="0" h="3081759" w="3081759">
                <a:moveTo>
                  <a:pt x="0" y="0"/>
                </a:moveTo>
                <a:lnTo>
                  <a:pt x="3081759" y="0"/>
                </a:lnTo>
                <a:lnTo>
                  <a:pt x="3081759" y="3081759"/>
                </a:lnTo>
                <a:lnTo>
                  <a:pt x="0" y="30817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2"/>
          <p:cNvSpPr/>
          <p:nvPr/>
        </p:nvSpPr>
        <p:spPr>
          <a:xfrm>
            <a:off x="1252869" y="6947107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79" y="0"/>
                </a:lnTo>
                <a:lnTo>
                  <a:pt x="8831179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2"/>
          <p:cNvSpPr/>
          <p:nvPr/>
        </p:nvSpPr>
        <p:spPr>
          <a:xfrm rot="-790794">
            <a:off x="7791762" y="7016889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80" y="0"/>
                </a:lnTo>
                <a:lnTo>
                  <a:pt x="8831180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 rot="439400">
            <a:off x="12049233" y="6217634"/>
            <a:ext cx="8831180" cy="4005167"/>
          </a:xfrm>
          <a:custGeom>
            <a:rect b="b" l="l" r="r" t="t"/>
            <a:pathLst>
              <a:path extrusionOk="0" h="4005167" w="8831180">
                <a:moveTo>
                  <a:pt x="0" y="0"/>
                </a:moveTo>
                <a:lnTo>
                  <a:pt x="8831180" y="0"/>
                </a:lnTo>
                <a:lnTo>
                  <a:pt x="8831180" y="4005166"/>
                </a:lnTo>
                <a:lnTo>
                  <a:pt x="0" y="4005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05" name="Google Shape;105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71253" y="7587329"/>
            <a:ext cx="3495217" cy="391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42737" y="8318112"/>
            <a:ext cx="4020083" cy="203014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/>
          <p:nvPr/>
        </p:nvSpPr>
        <p:spPr>
          <a:xfrm>
            <a:off x="3100296" y="1120684"/>
            <a:ext cx="12670957" cy="1726418"/>
          </a:xfrm>
          <a:custGeom>
            <a:rect b="b" l="l" r="r" t="t"/>
            <a:pathLst>
              <a:path extrusionOk="0" h="1726418" w="12670957">
                <a:moveTo>
                  <a:pt x="0" y="0"/>
                </a:moveTo>
                <a:lnTo>
                  <a:pt x="12670957" y="0"/>
                </a:lnTo>
                <a:lnTo>
                  <a:pt x="12670957" y="1726418"/>
                </a:lnTo>
                <a:lnTo>
                  <a:pt x="0" y="1726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2"/>
          <p:cNvSpPr txBox="1"/>
          <p:nvPr/>
        </p:nvSpPr>
        <p:spPr>
          <a:xfrm>
            <a:off x="3934324" y="1484981"/>
            <a:ext cx="11836800" cy="21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87.下去 / 真希望 / 暖和 / 天气 / 继续</a:t>
            </a:r>
            <a:endParaRPr/>
          </a:p>
          <a:p>
            <a:pPr indent="0" lvl="0" marL="0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9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3650120" y="3091403"/>
            <a:ext cx="12855872" cy="54352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Đáp án: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真希望天气继续暖和下去。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Giải thích cấu trúc: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真希望 + mệnh đề: diễn tả mong muốn mạnh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继续 + tính từ + 下去: trạng thái tiếp tục kéo dài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“下去” đứng cuối câu → xu hướng tiếp diễn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/>
          <p:nvPr/>
        </p:nvSpPr>
        <p:spPr>
          <a:xfrm>
            <a:off x="-621" y="114419"/>
            <a:ext cx="18281469" cy="10287000"/>
          </a:xfrm>
          <a:custGeom>
            <a:rect b="b" l="l" r="r" t="t"/>
            <a:pathLst>
              <a:path extrusionOk="0" h="10287000" w="18281469">
                <a:moveTo>
                  <a:pt x="0" y="0"/>
                </a:moveTo>
                <a:lnTo>
                  <a:pt x="18281469" y="0"/>
                </a:lnTo>
                <a:lnTo>
                  <a:pt x="182814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291464" y="2847102"/>
            <a:ext cx="18288621" cy="8105172"/>
          </a:xfrm>
          <a:custGeom>
            <a:rect b="b" l="l" r="r" t="t"/>
            <a:pathLst>
              <a:path extrusionOk="0" h="8105172" w="18288621">
                <a:moveTo>
                  <a:pt x="0" y="0"/>
                </a:moveTo>
                <a:lnTo>
                  <a:pt x="18288621" y="0"/>
                </a:lnTo>
                <a:lnTo>
                  <a:pt x="18288621" y="8105172"/>
                </a:lnTo>
                <a:lnTo>
                  <a:pt x="0" y="8105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79" l="0" r="0" t="0"/>
            </a:stretch>
          </a:blipFill>
          <a:ln>
            <a:noFill/>
          </a:ln>
        </p:spPr>
      </p:sp>
      <p:sp>
        <p:nvSpPr>
          <p:cNvPr id="116" name="Google Shape;116;p3"/>
          <p:cNvSpPr/>
          <p:nvPr/>
        </p:nvSpPr>
        <p:spPr>
          <a:xfrm>
            <a:off x="15215886" y="114419"/>
            <a:ext cx="3081759" cy="3081759"/>
          </a:xfrm>
          <a:custGeom>
            <a:rect b="b" l="l" r="r" t="t"/>
            <a:pathLst>
              <a:path extrusionOk="0" h="3081759" w="3081759">
                <a:moveTo>
                  <a:pt x="0" y="0"/>
                </a:moveTo>
                <a:lnTo>
                  <a:pt x="3081759" y="0"/>
                </a:lnTo>
                <a:lnTo>
                  <a:pt x="3081759" y="3081759"/>
                </a:lnTo>
                <a:lnTo>
                  <a:pt x="0" y="30817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1252869" y="6947107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79" y="0"/>
                </a:lnTo>
                <a:lnTo>
                  <a:pt x="8831179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"/>
          <p:cNvSpPr/>
          <p:nvPr/>
        </p:nvSpPr>
        <p:spPr>
          <a:xfrm rot="-790794">
            <a:off x="7791762" y="7016889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80" y="0"/>
                </a:lnTo>
                <a:lnTo>
                  <a:pt x="8831180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/>
          <p:nvPr/>
        </p:nvSpPr>
        <p:spPr>
          <a:xfrm rot="439400">
            <a:off x="12049233" y="6217634"/>
            <a:ext cx="8831180" cy="4005167"/>
          </a:xfrm>
          <a:custGeom>
            <a:rect b="b" l="l" r="r" t="t"/>
            <a:pathLst>
              <a:path extrusionOk="0" h="4005167" w="8831180">
                <a:moveTo>
                  <a:pt x="0" y="0"/>
                </a:moveTo>
                <a:lnTo>
                  <a:pt x="8831180" y="0"/>
                </a:lnTo>
                <a:lnTo>
                  <a:pt x="8831180" y="4005166"/>
                </a:lnTo>
                <a:lnTo>
                  <a:pt x="0" y="4005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20" name="Google Shape;120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71253" y="7587329"/>
            <a:ext cx="3495217" cy="391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42737" y="8318112"/>
            <a:ext cx="4020083" cy="203014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"/>
          <p:cNvSpPr/>
          <p:nvPr/>
        </p:nvSpPr>
        <p:spPr>
          <a:xfrm>
            <a:off x="3100296" y="1120684"/>
            <a:ext cx="12670957" cy="1726418"/>
          </a:xfrm>
          <a:custGeom>
            <a:rect b="b" l="l" r="r" t="t"/>
            <a:pathLst>
              <a:path extrusionOk="0" h="1726418" w="12670957">
                <a:moveTo>
                  <a:pt x="0" y="0"/>
                </a:moveTo>
                <a:lnTo>
                  <a:pt x="12670957" y="0"/>
                </a:lnTo>
                <a:lnTo>
                  <a:pt x="12670957" y="1726418"/>
                </a:lnTo>
                <a:lnTo>
                  <a:pt x="0" y="1726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3"/>
          <p:cNvSpPr txBox="1"/>
          <p:nvPr/>
        </p:nvSpPr>
        <p:spPr>
          <a:xfrm>
            <a:off x="3517311" y="1637606"/>
            <a:ext cx="118368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584" lvl="1" marL="1079169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8"/>
              <a:buFont typeface="Arial"/>
              <a:buAutoNum type="arabicPeriod"/>
            </a:pPr>
            <a:r>
              <a:rPr b="1" i="0" lang="en-US" sz="49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正在 / 发展 / 国家的经济 / 逐渐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3650120" y="3091403"/>
            <a:ext cx="10026840" cy="54352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Đáp án: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国家的经济正在逐渐发展。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Giải thích cấu trúc: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正在: hành động đang diễn ra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逐渐: phó từ chỉ sự thay đổi từ từ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Thứ tự phó từ: 正在 + 逐渐 + động từ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/>
          <p:nvPr/>
        </p:nvSpPr>
        <p:spPr>
          <a:xfrm>
            <a:off x="-621" y="114419"/>
            <a:ext cx="18281469" cy="10287000"/>
          </a:xfrm>
          <a:custGeom>
            <a:rect b="b" l="l" r="r" t="t"/>
            <a:pathLst>
              <a:path extrusionOk="0" h="10287000" w="18281469">
                <a:moveTo>
                  <a:pt x="0" y="0"/>
                </a:moveTo>
                <a:lnTo>
                  <a:pt x="18281469" y="0"/>
                </a:lnTo>
                <a:lnTo>
                  <a:pt x="182814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4"/>
          <p:cNvSpPr/>
          <p:nvPr/>
        </p:nvSpPr>
        <p:spPr>
          <a:xfrm>
            <a:off x="291464" y="2847102"/>
            <a:ext cx="18288621" cy="8105172"/>
          </a:xfrm>
          <a:custGeom>
            <a:rect b="b" l="l" r="r" t="t"/>
            <a:pathLst>
              <a:path extrusionOk="0" h="8105172" w="18288621">
                <a:moveTo>
                  <a:pt x="0" y="0"/>
                </a:moveTo>
                <a:lnTo>
                  <a:pt x="18288621" y="0"/>
                </a:lnTo>
                <a:lnTo>
                  <a:pt x="18288621" y="8105172"/>
                </a:lnTo>
                <a:lnTo>
                  <a:pt x="0" y="8105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79" l="0" r="0" t="0"/>
            </a:stretch>
          </a:blipFill>
          <a:ln>
            <a:noFill/>
          </a:ln>
        </p:spPr>
      </p:sp>
      <p:sp>
        <p:nvSpPr>
          <p:cNvPr id="131" name="Google Shape;131;p4"/>
          <p:cNvSpPr/>
          <p:nvPr/>
        </p:nvSpPr>
        <p:spPr>
          <a:xfrm>
            <a:off x="15215886" y="114419"/>
            <a:ext cx="3081759" cy="3081759"/>
          </a:xfrm>
          <a:custGeom>
            <a:rect b="b" l="l" r="r" t="t"/>
            <a:pathLst>
              <a:path extrusionOk="0" h="3081759" w="3081759">
                <a:moveTo>
                  <a:pt x="0" y="0"/>
                </a:moveTo>
                <a:lnTo>
                  <a:pt x="3081759" y="0"/>
                </a:lnTo>
                <a:lnTo>
                  <a:pt x="3081759" y="3081759"/>
                </a:lnTo>
                <a:lnTo>
                  <a:pt x="0" y="30817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4"/>
          <p:cNvSpPr/>
          <p:nvPr/>
        </p:nvSpPr>
        <p:spPr>
          <a:xfrm>
            <a:off x="1252869" y="6947107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79" y="0"/>
                </a:lnTo>
                <a:lnTo>
                  <a:pt x="8831179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4"/>
          <p:cNvSpPr/>
          <p:nvPr/>
        </p:nvSpPr>
        <p:spPr>
          <a:xfrm rot="-790794">
            <a:off x="7791762" y="7016889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80" y="0"/>
                </a:lnTo>
                <a:lnTo>
                  <a:pt x="8831180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4"/>
          <p:cNvSpPr/>
          <p:nvPr/>
        </p:nvSpPr>
        <p:spPr>
          <a:xfrm rot="439400">
            <a:off x="12049233" y="6217634"/>
            <a:ext cx="8831180" cy="4005167"/>
          </a:xfrm>
          <a:custGeom>
            <a:rect b="b" l="l" r="r" t="t"/>
            <a:pathLst>
              <a:path extrusionOk="0" h="4005167" w="8831180">
                <a:moveTo>
                  <a:pt x="0" y="0"/>
                </a:moveTo>
                <a:lnTo>
                  <a:pt x="8831180" y="0"/>
                </a:lnTo>
                <a:lnTo>
                  <a:pt x="8831180" y="4005166"/>
                </a:lnTo>
                <a:lnTo>
                  <a:pt x="0" y="4005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35" name="Google Shape;135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71253" y="7587329"/>
            <a:ext cx="3495217" cy="391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42737" y="8318112"/>
            <a:ext cx="4020083" cy="203014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4"/>
          <p:cNvSpPr/>
          <p:nvPr/>
        </p:nvSpPr>
        <p:spPr>
          <a:xfrm>
            <a:off x="3100296" y="1120684"/>
            <a:ext cx="12670957" cy="1726418"/>
          </a:xfrm>
          <a:custGeom>
            <a:rect b="b" l="l" r="r" t="t"/>
            <a:pathLst>
              <a:path extrusionOk="0" h="1726418" w="12670957">
                <a:moveTo>
                  <a:pt x="0" y="0"/>
                </a:moveTo>
                <a:lnTo>
                  <a:pt x="12670957" y="0"/>
                </a:lnTo>
                <a:lnTo>
                  <a:pt x="12670957" y="1726418"/>
                </a:lnTo>
                <a:lnTo>
                  <a:pt x="0" y="1726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4"/>
          <p:cNvSpPr txBox="1"/>
          <p:nvPr/>
        </p:nvSpPr>
        <p:spPr>
          <a:xfrm>
            <a:off x="3650124" y="1607081"/>
            <a:ext cx="118368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584" lvl="1" marL="1079169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8"/>
              <a:buFont typeface="Arial"/>
              <a:buAutoNum type="arabicPeriod"/>
            </a:pPr>
            <a:r>
              <a:rPr b="1" i="0" lang="en-US" sz="49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阳光 / 任何 / 植物 / 离不开 / 都</a:t>
            </a:r>
            <a:endParaRPr/>
          </a:p>
        </p:txBody>
      </p:sp>
      <p:sp>
        <p:nvSpPr>
          <p:cNvPr id="139" name="Google Shape;139;p4"/>
          <p:cNvSpPr txBox="1"/>
          <p:nvPr/>
        </p:nvSpPr>
        <p:spPr>
          <a:xfrm>
            <a:off x="3650120" y="3091403"/>
            <a:ext cx="12276619" cy="46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Đáp án: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任何植物都离不开阳光。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Giải thích cấu trúc: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任何 + danh từ + 都 + V: khẳng định tuyệt đối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离不开: “không thể thiếu”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/>
          <p:nvPr/>
        </p:nvSpPr>
        <p:spPr>
          <a:xfrm>
            <a:off x="-621" y="114419"/>
            <a:ext cx="18281469" cy="10287000"/>
          </a:xfrm>
          <a:custGeom>
            <a:rect b="b" l="l" r="r" t="t"/>
            <a:pathLst>
              <a:path extrusionOk="0" h="10287000" w="18281469">
                <a:moveTo>
                  <a:pt x="0" y="0"/>
                </a:moveTo>
                <a:lnTo>
                  <a:pt x="18281469" y="0"/>
                </a:lnTo>
                <a:lnTo>
                  <a:pt x="182814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5"/>
          <p:cNvSpPr/>
          <p:nvPr/>
        </p:nvSpPr>
        <p:spPr>
          <a:xfrm>
            <a:off x="291464" y="2847102"/>
            <a:ext cx="18288621" cy="8105172"/>
          </a:xfrm>
          <a:custGeom>
            <a:rect b="b" l="l" r="r" t="t"/>
            <a:pathLst>
              <a:path extrusionOk="0" h="8105172" w="18288621">
                <a:moveTo>
                  <a:pt x="0" y="0"/>
                </a:moveTo>
                <a:lnTo>
                  <a:pt x="18288621" y="0"/>
                </a:lnTo>
                <a:lnTo>
                  <a:pt x="18288621" y="8105172"/>
                </a:lnTo>
                <a:lnTo>
                  <a:pt x="0" y="8105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79" l="0" r="0" t="0"/>
            </a:stretch>
          </a:blipFill>
          <a:ln>
            <a:noFill/>
          </a:ln>
        </p:spPr>
      </p:sp>
      <p:sp>
        <p:nvSpPr>
          <p:cNvPr id="146" name="Google Shape;146;p5"/>
          <p:cNvSpPr/>
          <p:nvPr/>
        </p:nvSpPr>
        <p:spPr>
          <a:xfrm>
            <a:off x="15215886" y="114419"/>
            <a:ext cx="3081759" cy="3081759"/>
          </a:xfrm>
          <a:custGeom>
            <a:rect b="b" l="l" r="r" t="t"/>
            <a:pathLst>
              <a:path extrusionOk="0" h="3081759" w="3081759">
                <a:moveTo>
                  <a:pt x="0" y="0"/>
                </a:moveTo>
                <a:lnTo>
                  <a:pt x="3081759" y="0"/>
                </a:lnTo>
                <a:lnTo>
                  <a:pt x="3081759" y="3081759"/>
                </a:lnTo>
                <a:lnTo>
                  <a:pt x="0" y="30817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5"/>
          <p:cNvSpPr/>
          <p:nvPr/>
        </p:nvSpPr>
        <p:spPr>
          <a:xfrm>
            <a:off x="1252869" y="6947107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79" y="0"/>
                </a:lnTo>
                <a:lnTo>
                  <a:pt x="8831179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p5"/>
          <p:cNvSpPr/>
          <p:nvPr/>
        </p:nvSpPr>
        <p:spPr>
          <a:xfrm rot="-790794">
            <a:off x="7791762" y="7016889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80" y="0"/>
                </a:lnTo>
                <a:lnTo>
                  <a:pt x="8831180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9" name="Google Shape;149;p5"/>
          <p:cNvSpPr/>
          <p:nvPr/>
        </p:nvSpPr>
        <p:spPr>
          <a:xfrm rot="439400">
            <a:off x="12049233" y="6217634"/>
            <a:ext cx="8831180" cy="4005167"/>
          </a:xfrm>
          <a:custGeom>
            <a:rect b="b" l="l" r="r" t="t"/>
            <a:pathLst>
              <a:path extrusionOk="0" h="4005167" w="8831180">
                <a:moveTo>
                  <a:pt x="0" y="0"/>
                </a:moveTo>
                <a:lnTo>
                  <a:pt x="8831180" y="0"/>
                </a:lnTo>
                <a:lnTo>
                  <a:pt x="8831180" y="4005166"/>
                </a:lnTo>
                <a:lnTo>
                  <a:pt x="0" y="4005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0" name="Google Shape;150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71253" y="7587329"/>
            <a:ext cx="3495217" cy="391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42737" y="8318112"/>
            <a:ext cx="4020083" cy="203014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5"/>
          <p:cNvSpPr/>
          <p:nvPr/>
        </p:nvSpPr>
        <p:spPr>
          <a:xfrm>
            <a:off x="3100296" y="1120684"/>
            <a:ext cx="12670957" cy="1726418"/>
          </a:xfrm>
          <a:custGeom>
            <a:rect b="b" l="l" r="r" t="t"/>
            <a:pathLst>
              <a:path extrusionOk="0" h="1726418" w="12670957">
                <a:moveTo>
                  <a:pt x="0" y="0"/>
                </a:moveTo>
                <a:lnTo>
                  <a:pt x="12670957" y="0"/>
                </a:lnTo>
                <a:lnTo>
                  <a:pt x="12670957" y="1726418"/>
                </a:lnTo>
                <a:lnTo>
                  <a:pt x="0" y="1726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5"/>
          <p:cNvSpPr txBox="1"/>
          <p:nvPr/>
        </p:nvSpPr>
        <p:spPr>
          <a:xfrm>
            <a:off x="3517311" y="1464719"/>
            <a:ext cx="118368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584" lvl="1" marL="1079169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8"/>
              <a:buFont typeface="Arial"/>
              <a:buAutoNum type="arabicPeriod"/>
            </a:pPr>
            <a:r>
              <a:rPr b="1" i="0" lang="en-US" sz="49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太 / 严格 / 这个标准 / 了 / 吧</a:t>
            </a:r>
            <a:endParaRPr/>
          </a:p>
        </p:txBody>
      </p:sp>
      <p:sp>
        <p:nvSpPr>
          <p:cNvPr id="154" name="Google Shape;154;p5"/>
          <p:cNvSpPr txBox="1"/>
          <p:nvPr/>
        </p:nvSpPr>
        <p:spPr>
          <a:xfrm>
            <a:off x="3650120" y="3091403"/>
            <a:ext cx="9258181" cy="54352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Đáp án: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这个标准太严格了吧？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Giải thích cấu trúc: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太 + tính từ + 了: mức độ cao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吧: ngữ khí suy đoán, nhẹ nhàng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Dùng để bày tỏ ý kiến / nghi ngờ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/>
          <p:nvPr/>
        </p:nvSpPr>
        <p:spPr>
          <a:xfrm>
            <a:off x="-621" y="114419"/>
            <a:ext cx="18281469" cy="10287000"/>
          </a:xfrm>
          <a:custGeom>
            <a:rect b="b" l="l" r="r" t="t"/>
            <a:pathLst>
              <a:path extrusionOk="0" h="10287000" w="18281469">
                <a:moveTo>
                  <a:pt x="0" y="0"/>
                </a:moveTo>
                <a:lnTo>
                  <a:pt x="18281469" y="0"/>
                </a:lnTo>
                <a:lnTo>
                  <a:pt x="182814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6"/>
          <p:cNvSpPr/>
          <p:nvPr/>
        </p:nvSpPr>
        <p:spPr>
          <a:xfrm>
            <a:off x="291464" y="2847102"/>
            <a:ext cx="18288621" cy="8105172"/>
          </a:xfrm>
          <a:custGeom>
            <a:rect b="b" l="l" r="r" t="t"/>
            <a:pathLst>
              <a:path extrusionOk="0" h="8105172" w="18288621">
                <a:moveTo>
                  <a:pt x="0" y="0"/>
                </a:moveTo>
                <a:lnTo>
                  <a:pt x="18288621" y="0"/>
                </a:lnTo>
                <a:lnTo>
                  <a:pt x="18288621" y="8105172"/>
                </a:lnTo>
                <a:lnTo>
                  <a:pt x="0" y="8105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79" l="0" r="0" t="0"/>
            </a:stretch>
          </a:blipFill>
          <a:ln>
            <a:noFill/>
          </a:ln>
        </p:spPr>
      </p:sp>
      <p:sp>
        <p:nvSpPr>
          <p:cNvPr id="161" name="Google Shape;161;p6"/>
          <p:cNvSpPr/>
          <p:nvPr/>
        </p:nvSpPr>
        <p:spPr>
          <a:xfrm>
            <a:off x="15215886" y="114419"/>
            <a:ext cx="3081759" cy="3081759"/>
          </a:xfrm>
          <a:custGeom>
            <a:rect b="b" l="l" r="r" t="t"/>
            <a:pathLst>
              <a:path extrusionOk="0" h="3081759" w="3081759">
                <a:moveTo>
                  <a:pt x="0" y="0"/>
                </a:moveTo>
                <a:lnTo>
                  <a:pt x="3081759" y="0"/>
                </a:lnTo>
                <a:lnTo>
                  <a:pt x="3081759" y="3081759"/>
                </a:lnTo>
                <a:lnTo>
                  <a:pt x="0" y="30817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6"/>
          <p:cNvSpPr/>
          <p:nvPr/>
        </p:nvSpPr>
        <p:spPr>
          <a:xfrm>
            <a:off x="1252869" y="6947107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79" y="0"/>
                </a:lnTo>
                <a:lnTo>
                  <a:pt x="8831179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6"/>
          <p:cNvSpPr/>
          <p:nvPr/>
        </p:nvSpPr>
        <p:spPr>
          <a:xfrm rot="-790794">
            <a:off x="7791762" y="7016889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80" y="0"/>
                </a:lnTo>
                <a:lnTo>
                  <a:pt x="8831180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6"/>
          <p:cNvSpPr/>
          <p:nvPr/>
        </p:nvSpPr>
        <p:spPr>
          <a:xfrm rot="439400">
            <a:off x="12049233" y="6217634"/>
            <a:ext cx="8831180" cy="4005167"/>
          </a:xfrm>
          <a:custGeom>
            <a:rect b="b" l="l" r="r" t="t"/>
            <a:pathLst>
              <a:path extrusionOk="0" h="4005167" w="8831180">
                <a:moveTo>
                  <a:pt x="0" y="0"/>
                </a:moveTo>
                <a:lnTo>
                  <a:pt x="8831180" y="0"/>
                </a:lnTo>
                <a:lnTo>
                  <a:pt x="8831180" y="4005166"/>
                </a:lnTo>
                <a:lnTo>
                  <a:pt x="0" y="4005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65" name="Google Shape;165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71253" y="7587329"/>
            <a:ext cx="3495217" cy="391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42737" y="8318112"/>
            <a:ext cx="4020083" cy="2030142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6"/>
          <p:cNvSpPr/>
          <p:nvPr/>
        </p:nvSpPr>
        <p:spPr>
          <a:xfrm>
            <a:off x="3100296" y="1120684"/>
            <a:ext cx="12670957" cy="1726418"/>
          </a:xfrm>
          <a:custGeom>
            <a:rect b="b" l="l" r="r" t="t"/>
            <a:pathLst>
              <a:path extrusionOk="0" h="1726418" w="12670957">
                <a:moveTo>
                  <a:pt x="0" y="0"/>
                </a:moveTo>
                <a:lnTo>
                  <a:pt x="12670957" y="0"/>
                </a:lnTo>
                <a:lnTo>
                  <a:pt x="12670957" y="1726418"/>
                </a:lnTo>
                <a:lnTo>
                  <a:pt x="0" y="1726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6"/>
          <p:cNvSpPr txBox="1"/>
          <p:nvPr/>
        </p:nvSpPr>
        <p:spPr>
          <a:xfrm>
            <a:off x="3781699" y="1464719"/>
            <a:ext cx="118368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91.有 / 1000米 / 大概 / 从左到右</a:t>
            </a:r>
            <a:endParaRPr/>
          </a:p>
        </p:txBody>
      </p:sp>
      <p:sp>
        <p:nvSpPr>
          <p:cNvPr id="169" name="Google Shape;169;p6"/>
          <p:cNvSpPr txBox="1"/>
          <p:nvPr/>
        </p:nvSpPr>
        <p:spPr>
          <a:xfrm>
            <a:off x="3650120" y="3091403"/>
            <a:ext cx="11815236" cy="54352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Đáp án: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从左到右大概有1000米。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Giải thích cấu trúc: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从……到……: phạm vi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大概: ước lượng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有 + số lượng: biểu thị độ dài, khoảng cách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/>
          <p:nvPr/>
        </p:nvSpPr>
        <p:spPr>
          <a:xfrm>
            <a:off x="-621" y="114419"/>
            <a:ext cx="18281469" cy="10287000"/>
          </a:xfrm>
          <a:custGeom>
            <a:rect b="b" l="l" r="r" t="t"/>
            <a:pathLst>
              <a:path extrusionOk="0" h="10287000" w="18281469">
                <a:moveTo>
                  <a:pt x="0" y="0"/>
                </a:moveTo>
                <a:lnTo>
                  <a:pt x="18281469" y="0"/>
                </a:lnTo>
                <a:lnTo>
                  <a:pt x="182814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7"/>
          <p:cNvSpPr/>
          <p:nvPr/>
        </p:nvSpPr>
        <p:spPr>
          <a:xfrm>
            <a:off x="291464" y="2847102"/>
            <a:ext cx="18288621" cy="8105172"/>
          </a:xfrm>
          <a:custGeom>
            <a:rect b="b" l="l" r="r" t="t"/>
            <a:pathLst>
              <a:path extrusionOk="0" h="8105172" w="18288621">
                <a:moveTo>
                  <a:pt x="0" y="0"/>
                </a:moveTo>
                <a:lnTo>
                  <a:pt x="18288621" y="0"/>
                </a:lnTo>
                <a:lnTo>
                  <a:pt x="18288621" y="8105172"/>
                </a:lnTo>
                <a:lnTo>
                  <a:pt x="0" y="8105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79" l="0" r="0" t="0"/>
            </a:stretch>
          </a:blipFill>
          <a:ln>
            <a:noFill/>
          </a:ln>
        </p:spPr>
      </p:sp>
      <p:sp>
        <p:nvSpPr>
          <p:cNvPr id="176" name="Google Shape;176;p7"/>
          <p:cNvSpPr/>
          <p:nvPr/>
        </p:nvSpPr>
        <p:spPr>
          <a:xfrm>
            <a:off x="15215886" y="114419"/>
            <a:ext cx="3081759" cy="3081759"/>
          </a:xfrm>
          <a:custGeom>
            <a:rect b="b" l="l" r="r" t="t"/>
            <a:pathLst>
              <a:path extrusionOk="0" h="3081759" w="3081759">
                <a:moveTo>
                  <a:pt x="0" y="0"/>
                </a:moveTo>
                <a:lnTo>
                  <a:pt x="3081759" y="0"/>
                </a:lnTo>
                <a:lnTo>
                  <a:pt x="3081759" y="3081759"/>
                </a:lnTo>
                <a:lnTo>
                  <a:pt x="0" y="30817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7"/>
          <p:cNvSpPr/>
          <p:nvPr/>
        </p:nvSpPr>
        <p:spPr>
          <a:xfrm>
            <a:off x="1252869" y="6947107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79" y="0"/>
                </a:lnTo>
                <a:lnTo>
                  <a:pt x="8831179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7"/>
          <p:cNvSpPr/>
          <p:nvPr/>
        </p:nvSpPr>
        <p:spPr>
          <a:xfrm rot="-790794">
            <a:off x="7791762" y="7016889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80" y="0"/>
                </a:lnTo>
                <a:lnTo>
                  <a:pt x="8831180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7"/>
          <p:cNvSpPr/>
          <p:nvPr/>
        </p:nvSpPr>
        <p:spPr>
          <a:xfrm rot="439400">
            <a:off x="12049233" y="6217634"/>
            <a:ext cx="8831180" cy="4005167"/>
          </a:xfrm>
          <a:custGeom>
            <a:rect b="b" l="l" r="r" t="t"/>
            <a:pathLst>
              <a:path extrusionOk="0" h="4005167" w="8831180">
                <a:moveTo>
                  <a:pt x="0" y="0"/>
                </a:moveTo>
                <a:lnTo>
                  <a:pt x="8831180" y="0"/>
                </a:lnTo>
                <a:lnTo>
                  <a:pt x="8831180" y="4005166"/>
                </a:lnTo>
                <a:lnTo>
                  <a:pt x="0" y="4005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80" name="Google Shape;180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71253" y="7587329"/>
            <a:ext cx="3495217" cy="391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42737" y="8318112"/>
            <a:ext cx="4020083" cy="2030142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7"/>
          <p:cNvSpPr/>
          <p:nvPr/>
        </p:nvSpPr>
        <p:spPr>
          <a:xfrm>
            <a:off x="3100296" y="1120684"/>
            <a:ext cx="12670957" cy="1726418"/>
          </a:xfrm>
          <a:custGeom>
            <a:rect b="b" l="l" r="r" t="t"/>
            <a:pathLst>
              <a:path extrusionOk="0" h="1726418" w="12670957">
                <a:moveTo>
                  <a:pt x="0" y="0"/>
                </a:moveTo>
                <a:lnTo>
                  <a:pt x="12670957" y="0"/>
                </a:lnTo>
                <a:lnTo>
                  <a:pt x="12670957" y="1726418"/>
                </a:lnTo>
                <a:lnTo>
                  <a:pt x="0" y="1726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7"/>
          <p:cNvSpPr txBox="1"/>
          <p:nvPr/>
        </p:nvSpPr>
        <p:spPr>
          <a:xfrm>
            <a:off x="3777149" y="1442431"/>
            <a:ext cx="118368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584" lvl="1" marL="1079169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8"/>
              <a:buFont typeface="Arial"/>
              <a:buAutoNum type="arabicPeriod"/>
            </a:pPr>
            <a:r>
              <a:rPr b="1" i="0" lang="en-US" sz="49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很 / 感动 / 他的话 / 让 / 李教授</a:t>
            </a:r>
            <a:endParaRPr/>
          </a:p>
        </p:txBody>
      </p:sp>
      <p:sp>
        <p:nvSpPr>
          <p:cNvPr id="184" name="Google Shape;184;p7"/>
          <p:cNvSpPr txBox="1"/>
          <p:nvPr/>
        </p:nvSpPr>
        <p:spPr>
          <a:xfrm>
            <a:off x="3650120" y="3091403"/>
            <a:ext cx="11785730" cy="38723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Đáp án: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他的话让李教授很感动。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Giải thích cấu trúc: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让 + người + cảm xúc: câu sai khiến – kết q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"/>
          <p:cNvSpPr/>
          <p:nvPr/>
        </p:nvSpPr>
        <p:spPr>
          <a:xfrm>
            <a:off x="-621" y="114419"/>
            <a:ext cx="18281469" cy="10287000"/>
          </a:xfrm>
          <a:custGeom>
            <a:rect b="b" l="l" r="r" t="t"/>
            <a:pathLst>
              <a:path extrusionOk="0" h="10287000" w="18281469">
                <a:moveTo>
                  <a:pt x="0" y="0"/>
                </a:moveTo>
                <a:lnTo>
                  <a:pt x="18281469" y="0"/>
                </a:lnTo>
                <a:lnTo>
                  <a:pt x="182814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8"/>
          <p:cNvSpPr/>
          <p:nvPr/>
        </p:nvSpPr>
        <p:spPr>
          <a:xfrm>
            <a:off x="291464" y="2847102"/>
            <a:ext cx="18288621" cy="8105172"/>
          </a:xfrm>
          <a:custGeom>
            <a:rect b="b" l="l" r="r" t="t"/>
            <a:pathLst>
              <a:path extrusionOk="0" h="8105172" w="18288621">
                <a:moveTo>
                  <a:pt x="0" y="0"/>
                </a:moveTo>
                <a:lnTo>
                  <a:pt x="18288621" y="0"/>
                </a:lnTo>
                <a:lnTo>
                  <a:pt x="18288621" y="8105172"/>
                </a:lnTo>
                <a:lnTo>
                  <a:pt x="0" y="8105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79" l="0" r="0" t="0"/>
            </a:stretch>
          </a:blipFill>
          <a:ln>
            <a:noFill/>
          </a:ln>
        </p:spPr>
      </p:sp>
      <p:sp>
        <p:nvSpPr>
          <p:cNvPr id="191" name="Google Shape;191;p8"/>
          <p:cNvSpPr/>
          <p:nvPr/>
        </p:nvSpPr>
        <p:spPr>
          <a:xfrm>
            <a:off x="15215886" y="114419"/>
            <a:ext cx="3081759" cy="3081759"/>
          </a:xfrm>
          <a:custGeom>
            <a:rect b="b" l="l" r="r" t="t"/>
            <a:pathLst>
              <a:path extrusionOk="0" h="3081759" w="3081759">
                <a:moveTo>
                  <a:pt x="0" y="0"/>
                </a:moveTo>
                <a:lnTo>
                  <a:pt x="3081759" y="0"/>
                </a:lnTo>
                <a:lnTo>
                  <a:pt x="3081759" y="3081759"/>
                </a:lnTo>
                <a:lnTo>
                  <a:pt x="0" y="30817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8"/>
          <p:cNvSpPr/>
          <p:nvPr/>
        </p:nvSpPr>
        <p:spPr>
          <a:xfrm>
            <a:off x="1252869" y="6947107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79" y="0"/>
                </a:lnTo>
                <a:lnTo>
                  <a:pt x="8831179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8"/>
          <p:cNvSpPr/>
          <p:nvPr/>
        </p:nvSpPr>
        <p:spPr>
          <a:xfrm rot="-790794">
            <a:off x="7791762" y="7016889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80" y="0"/>
                </a:lnTo>
                <a:lnTo>
                  <a:pt x="8831180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8"/>
          <p:cNvSpPr/>
          <p:nvPr/>
        </p:nvSpPr>
        <p:spPr>
          <a:xfrm rot="439400">
            <a:off x="12049233" y="6217634"/>
            <a:ext cx="8831180" cy="4005167"/>
          </a:xfrm>
          <a:custGeom>
            <a:rect b="b" l="l" r="r" t="t"/>
            <a:pathLst>
              <a:path extrusionOk="0" h="4005167" w="8831180">
                <a:moveTo>
                  <a:pt x="0" y="0"/>
                </a:moveTo>
                <a:lnTo>
                  <a:pt x="8831180" y="0"/>
                </a:lnTo>
                <a:lnTo>
                  <a:pt x="8831180" y="4005166"/>
                </a:lnTo>
                <a:lnTo>
                  <a:pt x="0" y="4005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95" name="Google Shape;195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71253" y="7587329"/>
            <a:ext cx="3495217" cy="391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42737" y="8318112"/>
            <a:ext cx="4020083" cy="2030142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8"/>
          <p:cNvSpPr/>
          <p:nvPr/>
        </p:nvSpPr>
        <p:spPr>
          <a:xfrm>
            <a:off x="3100296" y="1120684"/>
            <a:ext cx="12670957" cy="1726418"/>
          </a:xfrm>
          <a:custGeom>
            <a:rect b="b" l="l" r="r" t="t"/>
            <a:pathLst>
              <a:path extrusionOk="0" h="1726418" w="12670957">
                <a:moveTo>
                  <a:pt x="0" y="0"/>
                </a:moveTo>
                <a:lnTo>
                  <a:pt x="12670957" y="0"/>
                </a:lnTo>
                <a:lnTo>
                  <a:pt x="12670957" y="1726418"/>
                </a:lnTo>
                <a:lnTo>
                  <a:pt x="0" y="1726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8"/>
          <p:cNvSpPr txBox="1"/>
          <p:nvPr/>
        </p:nvSpPr>
        <p:spPr>
          <a:xfrm>
            <a:off x="3517374" y="1599281"/>
            <a:ext cx="118368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584" lvl="1" marL="1079169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8"/>
              <a:buFont typeface="Arial"/>
              <a:buAutoNum type="arabicPeriod"/>
            </a:pPr>
            <a:r>
              <a:rPr b="1" i="0" lang="en-US" sz="49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塑料袋 / 里 / 把 / 毛巾和牙膏 / 放</a:t>
            </a:r>
            <a:endParaRPr/>
          </a:p>
        </p:txBody>
      </p:sp>
      <p:sp>
        <p:nvSpPr>
          <p:cNvPr id="199" name="Google Shape;199;p8"/>
          <p:cNvSpPr txBox="1"/>
          <p:nvPr/>
        </p:nvSpPr>
        <p:spPr>
          <a:xfrm>
            <a:off x="3650120" y="3091403"/>
            <a:ext cx="11697367" cy="54352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Đáp án: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把毛巾和牙膏放在塑料袋里。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Giải thích cấu trúc: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Câu 把字句: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把 + tân ngữ + động từ + kết quả / vị trí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“在塑料袋里” là bổ ngữ nơi chốn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"/>
          <p:cNvSpPr/>
          <p:nvPr/>
        </p:nvSpPr>
        <p:spPr>
          <a:xfrm>
            <a:off x="-621" y="114419"/>
            <a:ext cx="18281469" cy="10287000"/>
          </a:xfrm>
          <a:custGeom>
            <a:rect b="b" l="l" r="r" t="t"/>
            <a:pathLst>
              <a:path extrusionOk="0" h="10287000" w="18281469">
                <a:moveTo>
                  <a:pt x="0" y="0"/>
                </a:moveTo>
                <a:lnTo>
                  <a:pt x="18281469" y="0"/>
                </a:lnTo>
                <a:lnTo>
                  <a:pt x="182814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9"/>
          <p:cNvSpPr/>
          <p:nvPr/>
        </p:nvSpPr>
        <p:spPr>
          <a:xfrm>
            <a:off x="291464" y="2847102"/>
            <a:ext cx="18288621" cy="8105172"/>
          </a:xfrm>
          <a:custGeom>
            <a:rect b="b" l="l" r="r" t="t"/>
            <a:pathLst>
              <a:path extrusionOk="0" h="8105172" w="18288621">
                <a:moveTo>
                  <a:pt x="0" y="0"/>
                </a:moveTo>
                <a:lnTo>
                  <a:pt x="18288621" y="0"/>
                </a:lnTo>
                <a:lnTo>
                  <a:pt x="18288621" y="8105172"/>
                </a:lnTo>
                <a:lnTo>
                  <a:pt x="0" y="8105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79" l="0" r="0" t="0"/>
            </a:stretch>
          </a:blipFill>
          <a:ln>
            <a:noFill/>
          </a:ln>
        </p:spPr>
      </p:sp>
      <p:sp>
        <p:nvSpPr>
          <p:cNvPr id="206" name="Google Shape;206;p9"/>
          <p:cNvSpPr/>
          <p:nvPr/>
        </p:nvSpPr>
        <p:spPr>
          <a:xfrm>
            <a:off x="15215886" y="114419"/>
            <a:ext cx="3081759" cy="3081759"/>
          </a:xfrm>
          <a:custGeom>
            <a:rect b="b" l="l" r="r" t="t"/>
            <a:pathLst>
              <a:path extrusionOk="0" h="3081759" w="3081759">
                <a:moveTo>
                  <a:pt x="0" y="0"/>
                </a:moveTo>
                <a:lnTo>
                  <a:pt x="3081759" y="0"/>
                </a:lnTo>
                <a:lnTo>
                  <a:pt x="3081759" y="3081759"/>
                </a:lnTo>
                <a:lnTo>
                  <a:pt x="0" y="30817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9"/>
          <p:cNvSpPr/>
          <p:nvPr/>
        </p:nvSpPr>
        <p:spPr>
          <a:xfrm>
            <a:off x="1252869" y="6947107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79" y="0"/>
                </a:lnTo>
                <a:lnTo>
                  <a:pt x="8831179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9"/>
          <p:cNvSpPr/>
          <p:nvPr/>
        </p:nvSpPr>
        <p:spPr>
          <a:xfrm rot="-790794">
            <a:off x="7791762" y="7016889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80" y="0"/>
                </a:lnTo>
                <a:lnTo>
                  <a:pt x="8831180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9"/>
          <p:cNvSpPr/>
          <p:nvPr/>
        </p:nvSpPr>
        <p:spPr>
          <a:xfrm rot="439400">
            <a:off x="12049233" y="6217634"/>
            <a:ext cx="8831180" cy="4005167"/>
          </a:xfrm>
          <a:custGeom>
            <a:rect b="b" l="l" r="r" t="t"/>
            <a:pathLst>
              <a:path extrusionOk="0" h="4005167" w="8831180">
                <a:moveTo>
                  <a:pt x="0" y="0"/>
                </a:moveTo>
                <a:lnTo>
                  <a:pt x="8831180" y="0"/>
                </a:lnTo>
                <a:lnTo>
                  <a:pt x="8831180" y="4005166"/>
                </a:lnTo>
                <a:lnTo>
                  <a:pt x="0" y="4005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10" name="Google Shape;210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71253" y="7587329"/>
            <a:ext cx="3495217" cy="391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42737" y="8318112"/>
            <a:ext cx="4020083" cy="2030142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9"/>
          <p:cNvSpPr/>
          <p:nvPr/>
        </p:nvSpPr>
        <p:spPr>
          <a:xfrm>
            <a:off x="3100296" y="1120684"/>
            <a:ext cx="14159004" cy="1929164"/>
          </a:xfrm>
          <a:custGeom>
            <a:rect b="b" l="l" r="r" t="t"/>
            <a:pathLst>
              <a:path extrusionOk="0" h="1929164" w="14159004">
                <a:moveTo>
                  <a:pt x="0" y="0"/>
                </a:moveTo>
                <a:lnTo>
                  <a:pt x="14159004" y="0"/>
                </a:lnTo>
                <a:lnTo>
                  <a:pt x="14159004" y="1929164"/>
                </a:lnTo>
                <a:lnTo>
                  <a:pt x="0" y="19291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9"/>
          <p:cNvSpPr txBox="1"/>
          <p:nvPr/>
        </p:nvSpPr>
        <p:spPr>
          <a:xfrm>
            <a:off x="3665341" y="1421186"/>
            <a:ext cx="130290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584" lvl="1" marL="1079169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98"/>
              <a:buFont typeface="Arial"/>
              <a:buAutoNum type="arabicPeriod"/>
            </a:pPr>
            <a:r>
              <a:rPr b="1" i="0" lang="en-US" sz="49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参观的人数 / 增长了 / 三分之一 / 比 / 去年</a:t>
            </a:r>
            <a:endParaRPr/>
          </a:p>
        </p:txBody>
      </p:sp>
      <p:sp>
        <p:nvSpPr>
          <p:cNvPr id="214" name="Google Shape;214;p9"/>
          <p:cNvSpPr txBox="1"/>
          <p:nvPr/>
        </p:nvSpPr>
        <p:spPr>
          <a:xfrm>
            <a:off x="3650120" y="3091403"/>
            <a:ext cx="9596216" cy="54352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Đáp án: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参观的人数比去年增长了三分之一。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Giải thích cấu trúc: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 sánh tăng giảm: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A 比 B + 增长 / 减少 + 数 lượng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“了” → sự thay đổi đã xảy ra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"/>
          <p:cNvSpPr/>
          <p:nvPr/>
        </p:nvSpPr>
        <p:spPr>
          <a:xfrm>
            <a:off x="-621" y="114419"/>
            <a:ext cx="18281469" cy="10287000"/>
          </a:xfrm>
          <a:custGeom>
            <a:rect b="b" l="l" r="r" t="t"/>
            <a:pathLst>
              <a:path extrusionOk="0" h="10287000" w="18281469">
                <a:moveTo>
                  <a:pt x="0" y="0"/>
                </a:moveTo>
                <a:lnTo>
                  <a:pt x="18281469" y="0"/>
                </a:lnTo>
                <a:lnTo>
                  <a:pt x="182814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10"/>
          <p:cNvSpPr/>
          <p:nvPr/>
        </p:nvSpPr>
        <p:spPr>
          <a:xfrm>
            <a:off x="291464" y="2847102"/>
            <a:ext cx="18288621" cy="8105172"/>
          </a:xfrm>
          <a:custGeom>
            <a:rect b="b" l="l" r="r" t="t"/>
            <a:pathLst>
              <a:path extrusionOk="0" h="8105172" w="18288621">
                <a:moveTo>
                  <a:pt x="0" y="0"/>
                </a:moveTo>
                <a:lnTo>
                  <a:pt x="18288621" y="0"/>
                </a:lnTo>
                <a:lnTo>
                  <a:pt x="18288621" y="8105172"/>
                </a:lnTo>
                <a:lnTo>
                  <a:pt x="0" y="8105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279" l="0" r="0" t="0"/>
            </a:stretch>
          </a:blipFill>
          <a:ln>
            <a:noFill/>
          </a:ln>
        </p:spPr>
      </p:sp>
      <p:sp>
        <p:nvSpPr>
          <p:cNvPr id="221" name="Google Shape;221;p10"/>
          <p:cNvSpPr/>
          <p:nvPr/>
        </p:nvSpPr>
        <p:spPr>
          <a:xfrm>
            <a:off x="15215886" y="114419"/>
            <a:ext cx="3081759" cy="3081759"/>
          </a:xfrm>
          <a:custGeom>
            <a:rect b="b" l="l" r="r" t="t"/>
            <a:pathLst>
              <a:path extrusionOk="0" h="3081759" w="3081759">
                <a:moveTo>
                  <a:pt x="0" y="0"/>
                </a:moveTo>
                <a:lnTo>
                  <a:pt x="3081759" y="0"/>
                </a:lnTo>
                <a:lnTo>
                  <a:pt x="3081759" y="3081759"/>
                </a:lnTo>
                <a:lnTo>
                  <a:pt x="0" y="30817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2" name="Google Shape;222;p10"/>
          <p:cNvSpPr/>
          <p:nvPr/>
        </p:nvSpPr>
        <p:spPr>
          <a:xfrm>
            <a:off x="1252869" y="6947107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79" y="0"/>
                </a:lnTo>
                <a:lnTo>
                  <a:pt x="8831179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10"/>
          <p:cNvSpPr/>
          <p:nvPr/>
        </p:nvSpPr>
        <p:spPr>
          <a:xfrm rot="-790794">
            <a:off x="7791762" y="7016889"/>
            <a:ext cx="8831180" cy="4005166"/>
          </a:xfrm>
          <a:custGeom>
            <a:rect b="b" l="l" r="r" t="t"/>
            <a:pathLst>
              <a:path extrusionOk="0" h="4005166" w="8831180">
                <a:moveTo>
                  <a:pt x="0" y="0"/>
                </a:moveTo>
                <a:lnTo>
                  <a:pt x="8831180" y="0"/>
                </a:lnTo>
                <a:lnTo>
                  <a:pt x="8831180" y="4005167"/>
                </a:lnTo>
                <a:lnTo>
                  <a:pt x="0" y="40051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4" name="Google Shape;224;p10"/>
          <p:cNvSpPr/>
          <p:nvPr/>
        </p:nvSpPr>
        <p:spPr>
          <a:xfrm rot="439400">
            <a:off x="12049233" y="6217634"/>
            <a:ext cx="8831180" cy="4005167"/>
          </a:xfrm>
          <a:custGeom>
            <a:rect b="b" l="l" r="r" t="t"/>
            <a:pathLst>
              <a:path extrusionOk="0" h="4005167" w="8831180">
                <a:moveTo>
                  <a:pt x="0" y="0"/>
                </a:moveTo>
                <a:lnTo>
                  <a:pt x="8831180" y="0"/>
                </a:lnTo>
                <a:lnTo>
                  <a:pt x="8831180" y="4005166"/>
                </a:lnTo>
                <a:lnTo>
                  <a:pt x="0" y="40051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25" name="Google Shape;225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71253" y="7587329"/>
            <a:ext cx="3495217" cy="391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942737" y="8318112"/>
            <a:ext cx="4020083" cy="2030142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0"/>
          <p:cNvSpPr/>
          <p:nvPr/>
        </p:nvSpPr>
        <p:spPr>
          <a:xfrm>
            <a:off x="3100296" y="1120684"/>
            <a:ext cx="14159004" cy="1929164"/>
          </a:xfrm>
          <a:custGeom>
            <a:rect b="b" l="l" r="r" t="t"/>
            <a:pathLst>
              <a:path extrusionOk="0" h="1929164" w="14159004">
                <a:moveTo>
                  <a:pt x="0" y="0"/>
                </a:moveTo>
                <a:lnTo>
                  <a:pt x="14159004" y="0"/>
                </a:lnTo>
                <a:lnTo>
                  <a:pt x="14159004" y="1929164"/>
                </a:lnTo>
                <a:lnTo>
                  <a:pt x="0" y="19291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10"/>
          <p:cNvSpPr txBox="1"/>
          <p:nvPr/>
        </p:nvSpPr>
        <p:spPr>
          <a:xfrm>
            <a:off x="3665341" y="1480161"/>
            <a:ext cx="130290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95.他 / 是 / 京剧演员 / 20世纪 / 最有名的</a:t>
            </a:r>
            <a:endParaRPr/>
          </a:p>
        </p:txBody>
      </p:sp>
      <p:sp>
        <p:nvSpPr>
          <p:cNvPr id="229" name="Google Shape;229;p10"/>
          <p:cNvSpPr txBox="1"/>
          <p:nvPr/>
        </p:nvSpPr>
        <p:spPr>
          <a:xfrm>
            <a:off x="3650120" y="3091403"/>
            <a:ext cx="10336307" cy="46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Đáp án: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👉 他是20世纪最有名的京剧演员。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Giải thích cấu trúc: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thời gian + 最 + tính từ + 的 + danh từ</a:t>
            </a:r>
            <a:endParaRPr/>
          </a:p>
          <a:p>
            <a:pPr indent="-455960" lvl="1" marL="911919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3"/>
              <a:buFont typeface="Arial"/>
              <a:buChar char="•"/>
            </a:pPr>
            <a:r>
              <a:rPr b="0" i="0" lang="en-US" sz="422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“20世纪” làm định ngữ thời gian</a:t>
            </a:r>
            <a:endParaRPr/>
          </a:p>
          <a:p>
            <a:pPr indent="0" lvl="0" marL="0" marR="0" rtl="0" algn="just">
              <a:lnSpc>
                <a:spcPct val="14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190C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"/>
          <p:cNvSpPr/>
          <p:nvPr/>
        </p:nvSpPr>
        <p:spPr>
          <a:xfrm>
            <a:off x="0" y="6858000"/>
            <a:ext cx="18288000" cy="3429000"/>
          </a:xfrm>
          <a:custGeom>
            <a:rect b="b" l="l" r="r" t="t"/>
            <a:pathLst>
              <a:path extrusionOk="0" h="3429000" w="18288000">
                <a:moveTo>
                  <a:pt x="0" y="0"/>
                </a:moveTo>
                <a:lnTo>
                  <a:pt x="18288000" y="0"/>
                </a:lnTo>
                <a:lnTo>
                  <a:pt x="182880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5170" r="-5171" t="0"/>
            </a:stretch>
          </a:blipFill>
          <a:ln>
            <a:noFill/>
          </a:ln>
        </p:spPr>
      </p:sp>
      <p:sp>
        <p:nvSpPr>
          <p:cNvPr id="235" name="Google Shape;235;p11"/>
          <p:cNvSpPr txBox="1"/>
          <p:nvPr/>
        </p:nvSpPr>
        <p:spPr>
          <a:xfrm>
            <a:off x="4441647" y="3724996"/>
            <a:ext cx="11175300" cy="16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感谢大家的聆听！</a:t>
            </a:r>
            <a:endParaRPr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