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y="5143500" cx="9144000"/>
  <p:notesSz cx="6858000" cy="9144000"/>
  <p:embeddedFontLst>
    <p:embeddedFont>
      <p:font typeface="Economica"/>
      <p:regular r:id="rId15"/>
      <p:bold r:id="rId16"/>
      <p:italic r:id="rId17"/>
      <p:boldItalic r:id="rId18"/>
    </p:embeddedFont>
    <p:embeddedFont>
      <p:font typeface="Open Sans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265FCB9-AC5C-4AA5-BEC2-F58B83C0DC1C}">
  <a:tblStyle styleId="{7265FCB9-AC5C-4AA5-BEC2-F58B83C0DC1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penSans-bold.fntdata"/><Relationship Id="rId11" Type="http://schemas.openxmlformats.org/officeDocument/2006/relationships/slide" Target="slides/slide5.xml"/><Relationship Id="rId22" Type="http://schemas.openxmlformats.org/officeDocument/2006/relationships/font" Target="fonts/OpenSans-boldItalic.fntdata"/><Relationship Id="rId10" Type="http://schemas.openxmlformats.org/officeDocument/2006/relationships/slide" Target="slides/slide4.xml"/><Relationship Id="rId21" Type="http://schemas.openxmlformats.org/officeDocument/2006/relationships/font" Target="fonts/OpenSans-italic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font" Target="fonts/Economica-regular.fntdata"/><Relationship Id="rId14" Type="http://schemas.openxmlformats.org/officeDocument/2006/relationships/slide" Target="slides/slide8.xml"/><Relationship Id="rId17" Type="http://schemas.openxmlformats.org/officeDocument/2006/relationships/font" Target="fonts/Economica-italic.fntdata"/><Relationship Id="rId16" Type="http://schemas.openxmlformats.org/officeDocument/2006/relationships/font" Target="fonts/Economica-bold.fntdata"/><Relationship Id="rId5" Type="http://schemas.openxmlformats.org/officeDocument/2006/relationships/slideMaster" Target="slideMasters/slideMaster1.xml"/><Relationship Id="rId19" Type="http://schemas.openxmlformats.org/officeDocument/2006/relationships/font" Target="fonts/OpenSans-regular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Economica-bold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b79b6e4cde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3b79b6e4cde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b6be9e059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b6be9e059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b6be9e0591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3b6be9e0591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b6be9e0591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b6be9e0591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b6be9e0591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3b6be9e0591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b79b6e4cde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3b79b6e4cde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b79b6e4cde_0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3b79b6e4cde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744013" y="756700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5318350" y="32667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044700" y="1444255"/>
            <a:ext cx="3054600" cy="153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044700" y="3116580"/>
            <a:ext cx="3054600" cy="70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 flipH="1">
            <a:off x="7595938" y="4602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7" name="Google Shape;17;p3"/>
          <p:cNvSpPr/>
          <p:nvPr/>
        </p:nvSpPr>
        <p:spPr>
          <a:xfrm flipH="1" rot="10800000">
            <a:off x="466425" y="35583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8" name="Google Shape;18;p3"/>
          <p:cNvSpPr txBox="1"/>
          <p:nvPr>
            <p:ph type="title"/>
          </p:nvPr>
        </p:nvSpPr>
        <p:spPr>
          <a:xfrm>
            <a:off x="773700" y="1806450"/>
            <a:ext cx="7596600" cy="153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" name="Google Shape;22;p4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" type="body"/>
          </p:nvPr>
        </p:nvSpPr>
        <p:spPr>
          <a:xfrm>
            <a:off x="311700" y="1225225"/>
            <a:ext cx="39999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2" type="body"/>
          </p:nvPr>
        </p:nvSpPr>
        <p:spPr>
          <a:xfrm>
            <a:off x="4832400" y="1225225"/>
            <a:ext cx="39999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5" name="Google Shape;35;p7"/>
          <p:cNvSpPr txBox="1"/>
          <p:nvPr>
            <p:ph idx="1" type="body"/>
          </p:nvPr>
        </p:nvSpPr>
        <p:spPr>
          <a:xfrm>
            <a:off x="311700" y="1399400"/>
            <a:ext cx="2808000" cy="27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6" name="Google Shape;36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8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8"/>
          <p:cNvSpPr txBox="1"/>
          <p:nvPr>
            <p:ph type="title"/>
          </p:nvPr>
        </p:nvSpPr>
        <p:spPr>
          <a:xfrm>
            <a:off x="490250" y="450150"/>
            <a:ext cx="5878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0" name="Google Shape;4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3" name="Google Shape;43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4" name="Google Shape;44;p9"/>
          <p:cNvSpPr txBox="1"/>
          <p:nvPr>
            <p:ph type="title"/>
          </p:nvPr>
        </p:nvSpPr>
        <p:spPr>
          <a:xfrm>
            <a:off x="265500" y="929275"/>
            <a:ext cx="4045200" cy="178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" type="subTitle"/>
          </p:nvPr>
        </p:nvSpPr>
        <p:spPr>
          <a:xfrm>
            <a:off x="265500" y="2769001"/>
            <a:ext cx="4045200" cy="157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46" name="Google Shape;46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/>
          <p:nvPr>
            <p:ph idx="1" type="body"/>
          </p:nvPr>
        </p:nvSpPr>
        <p:spPr>
          <a:xfrm>
            <a:off x="319500" y="42189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</a:lstStyle>
          <a:p/>
        </p:txBody>
      </p:sp>
      <p:sp>
        <p:nvSpPr>
          <p:cNvPr id="50" name="Google Shape;50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11"/>
          <p:cNvSpPr txBox="1"/>
          <p:nvPr>
            <p:ph hasCustomPrompt="1" type="title"/>
          </p:nvPr>
        </p:nvSpPr>
        <p:spPr>
          <a:xfrm>
            <a:off x="311700" y="957125"/>
            <a:ext cx="8520600" cy="212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4" name="Google Shape;54;p11"/>
          <p:cNvSpPr txBox="1"/>
          <p:nvPr>
            <p:ph idx="1" type="body"/>
          </p:nvPr>
        </p:nvSpPr>
        <p:spPr>
          <a:xfrm>
            <a:off x="311700" y="316200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5" name="Google Shape;55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lux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●"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/>
          <p:nvPr>
            <p:ph type="ctrTitle"/>
          </p:nvPr>
        </p:nvSpPr>
        <p:spPr>
          <a:xfrm>
            <a:off x="3044700" y="1444255"/>
            <a:ext cx="3054600" cy="153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vi"/>
              <a:t>写作</a:t>
            </a:r>
            <a:endParaRPr/>
          </a:p>
        </p:txBody>
      </p:sp>
      <p:sp>
        <p:nvSpPr>
          <p:cNvPr id="63" name="Google Shape;63;p13"/>
          <p:cNvSpPr txBox="1"/>
          <p:nvPr>
            <p:ph idx="1" type="subTitle"/>
          </p:nvPr>
        </p:nvSpPr>
        <p:spPr>
          <a:xfrm>
            <a:off x="3044700" y="3116580"/>
            <a:ext cx="3054600" cy="70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vi"/>
              <a:t>H41002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/>
          <p:nvPr>
            <p:ph type="title"/>
          </p:nvPr>
        </p:nvSpPr>
        <p:spPr>
          <a:xfrm>
            <a:off x="246425" y="80950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vi">
                <a:latin typeface="Times New Roman"/>
                <a:ea typeface="Times New Roman"/>
                <a:cs typeface="Times New Roman"/>
                <a:sym typeface="Times New Roman"/>
              </a:rPr>
              <a:t>Từ vựng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69" name="Google Shape;69;p14"/>
          <p:cNvGraphicFramePr/>
          <p:nvPr/>
        </p:nvGraphicFramePr>
        <p:xfrm>
          <a:off x="952500" y="1047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{7265FCB9-AC5C-4AA5-BEC2-F58B83C0DC1C}</a:tableStyleId>
              </a:tblPr>
              <a:tblGrid>
                <a:gridCol w="2517425"/>
                <a:gridCol w="2517425"/>
                <a:gridCol w="25174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/>
                        <a:t>1. </a:t>
                      </a:r>
                      <a:r>
                        <a:rPr lang="vi"/>
                        <a:t>抽烟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350">
                          <a:solidFill>
                            <a:srgbClr val="595959"/>
                          </a:solidFill>
                          <a:highlight>
                            <a:srgbClr val="FFFFFF"/>
                          </a:highlight>
                        </a:rPr>
                        <a:t>chōuyān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300">
                          <a:solidFill>
                            <a:srgbClr val="1F1F1F"/>
                          </a:solidFill>
                          <a:highlight>
                            <a:srgbClr val="FFFFFF"/>
                          </a:highlight>
                        </a:rPr>
                        <a:t>hút thuốc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/>
                        <a:t>2. </a:t>
                      </a:r>
                      <a:r>
                        <a:rPr lang="vi"/>
                        <a:t>破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350">
                          <a:solidFill>
                            <a:srgbClr val="595959"/>
                          </a:solidFill>
                          <a:highlight>
                            <a:srgbClr val="FFFFFF"/>
                          </a:highlight>
                        </a:rPr>
                        <a:t>pò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300">
                          <a:solidFill>
                            <a:srgbClr val="1F1F1F"/>
                          </a:solidFill>
                          <a:highlight>
                            <a:srgbClr val="FFFFFF"/>
                          </a:highlight>
                        </a:rPr>
                        <a:t>vỡ; đứt; thủng; te, hư, hỏng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/>
                        <a:t>3. </a:t>
                      </a:r>
                      <a:r>
                        <a:rPr lang="vi"/>
                        <a:t>吵醒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350">
                          <a:solidFill>
                            <a:srgbClr val="595959"/>
                          </a:solidFill>
                          <a:highlight>
                            <a:srgbClr val="FFFFFF"/>
                          </a:highlight>
                        </a:rPr>
                        <a:t>chǎo xǐng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300">
                          <a:solidFill>
                            <a:srgbClr val="1F1F1F"/>
                          </a:solidFill>
                          <a:highlight>
                            <a:srgbClr val="FFFFFF"/>
                          </a:highlight>
                        </a:rPr>
                        <a:t>gọi dậy; đánh thức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/>
                        <a:t>4. </a:t>
                      </a:r>
                      <a:r>
                        <a:rPr lang="vi"/>
                        <a:t>也许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350">
                          <a:solidFill>
                            <a:srgbClr val="595959"/>
                          </a:solidFill>
                          <a:highlight>
                            <a:srgbClr val="FFFFFF"/>
                          </a:highlight>
                        </a:rPr>
                        <a:t>yěxǔ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300">
                          <a:solidFill>
                            <a:srgbClr val="1F1F1F"/>
                          </a:solidFill>
                          <a:highlight>
                            <a:srgbClr val="FFFFFF"/>
                          </a:highlight>
                        </a:rPr>
                        <a:t>may ra; có lẽ; không biết chừng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/>
                        <a:t>5. </a:t>
                      </a:r>
                      <a:r>
                        <a:rPr lang="vi"/>
                        <a:t>整理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350">
                          <a:solidFill>
                            <a:srgbClr val="595959"/>
                          </a:solidFill>
                          <a:highlight>
                            <a:srgbClr val="FFFFFF"/>
                          </a:highlight>
                        </a:rPr>
                        <a:t>zhěnglǐ 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300">
                          <a:solidFill>
                            <a:srgbClr val="1F1F1F"/>
                          </a:solidFill>
                          <a:highlight>
                            <a:srgbClr val="FFFFFF"/>
                          </a:highlight>
                        </a:rPr>
                        <a:t>sắp xếp; thu dọn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/>
                        <a:t>6. </a:t>
                      </a:r>
                      <a:r>
                        <a:rPr lang="vi"/>
                        <a:t>详细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350">
                          <a:solidFill>
                            <a:srgbClr val="595959"/>
                          </a:solidFill>
                          <a:highlight>
                            <a:srgbClr val="FFFFFF"/>
                          </a:highlight>
                        </a:rPr>
                        <a:t>xiángxì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300">
                          <a:solidFill>
                            <a:srgbClr val="1F1F1F"/>
                          </a:solidFill>
                          <a:highlight>
                            <a:srgbClr val="FFFFFF"/>
                          </a:highlight>
                        </a:rPr>
                        <a:t>kỹ càng; tỉ mỉ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/>
                        <a:t>7. </a:t>
                      </a:r>
                      <a:r>
                        <a:rPr lang="vi"/>
                        <a:t>范围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350">
                          <a:solidFill>
                            <a:srgbClr val="595959"/>
                          </a:solidFill>
                          <a:highlight>
                            <a:srgbClr val="FFFFFF"/>
                          </a:highlight>
                        </a:rPr>
                        <a:t>fànwéi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300">
                          <a:solidFill>
                            <a:srgbClr val="1F1F1F"/>
                          </a:solidFill>
                          <a:highlight>
                            <a:srgbClr val="FFFFFF"/>
                          </a:highlight>
                        </a:rPr>
                        <a:t>phạm vi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/>
                        <a:t>8. </a:t>
                      </a:r>
                      <a:r>
                        <a:rPr lang="vi"/>
                        <a:t>超出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350">
                          <a:solidFill>
                            <a:srgbClr val="595959"/>
                          </a:solidFill>
                          <a:highlight>
                            <a:srgbClr val="FFFFFF"/>
                          </a:highlight>
                        </a:rPr>
                        <a:t>chāochū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300">
                          <a:solidFill>
                            <a:srgbClr val="1F1F1F"/>
                          </a:solidFill>
                          <a:highlight>
                            <a:srgbClr val="FFFFFF"/>
                          </a:highlight>
                        </a:rPr>
                        <a:t>vượt; vượt qua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title"/>
          </p:nvPr>
        </p:nvSpPr>
        <p:spPr>
          <a:xfrm>
            <a:off x="852275" y="342000"/>
            <a:ext cx="2467200" cy="10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vi" sz="2600">
                <a:latin typeface="Times New Roman"/>
                <a:ea typeface="Times New Roman"/>
                <a:cs typeface="Times New Roman"/>
                <a:sym typeface="Times New Roman"/>
              </a:rPr>
              <a:t>抽烟/</a:t>
            </a: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chōuyān/</a:t>
            </a:r>
            <a:endParaRPr sz="2600"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hút thuốc</a:t>
            </a:r>
            <a:endParaRPr sz="2600"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5" name="Google Shape;75;p15"/>
          <p:cNvSpPr txBox="1"/>
          <p:nvPr>
            <p:ph idx="1" type="body"/>
          </p:nvPr>
        </p:nvSpPr>
        <p:spPr>
          <a:xfrm>
            <a:off x="4658850" y="2323700"/>
            <a:ext cx="4365600" cy="135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vi"/>
              <a:t>VD: 他不小心把杯子打破了。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vi"/>
              <a:t>       </a:t>
            </a:r>
            <a:r>
              <a:rPr lang="vi"/>
              <a:t>这件衣服已经破了，不能再穿了。</a:t>
            </a:r>
            <a:endParaRPr/>
          </a:p>
        </p:txBody>
      </p:sp>
      <p:sp>
        <p:nvSpPr>
          <p:cNvPr id="76" name="Google Shape;76;p15"/>
          <p:cNvSpPr txBox="1"/>
          <p:nvPr>
            <p:ph type="title"/>
          </p:nvPr>
        </p:nvSpPr>
        <p:spPr>
          <a:xfrm>
            <a:off x="5398700" y="276750"/>
            <a:ext cx="3456000" cy="116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vi" sz="3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破 /</a:t>
            </a:r>
            <a:r>
              <a:rPr lang="vi" sz="3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pò/</a:t>
            </a:r>
            <a:endParaRPr sz="3600"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vỡ; đứt; thủng, hư, hỏng</a:t>
            </a:r>
            <a:endParaRPr sz="2600"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7" name="Google Shape;77;p15"/>
          <p:cNvSpPr txBox="1"/>
          <p:nvPr>
            <p:ph idx="1" type="body"/>
          </p:nvPr>
        </p:nvSpPr>
        <p:spPr>
          <a:xfrm>
            <a:off x="206400" y="2436925"/>
            <a:ext cx="4365600" cy="135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vi"/>
              <a:t>VD: </a:t>
            </a:r>
            <a:r>
              <a:rPr lang="vi"/>
              <a:t>在医院里不能抽烟。</a:t>
            </a:r>
            <a:r>
              <a:rPr lang="vi"/>
              <a:t>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vi"/>
              <a:t>      </a:t>
            </a:r>
            <a:r>
              <a:rPr lang="vi"/>
              <a:t>抽烟对身体不好。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6"/>
          <p:cNvSpPr txBox="1"/>
          <p:nvPr>
            <p:ph type="title"/>
          </p:nvPr>
        </p:nvSpPr>
        <p:spPr>
          <a:xfrm>
            <a:off x="852275" y="342000"/>
            <a:ext cx="3146100" cy="10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vi" sz="2600">
                <a:latin typeface="Times New Roman"/>
                <a:ea typeface="Times New Roman"/>
                <a:cs typeface="Times New Roman"/>
                <a:sym typeface="Times New Roman"/>
              </a:rPr>
              <a:t>吵醒</a:t>
            </a:r>
            <a:r>
              <a:rPr lang="vi" sz="2600">
                <a:latin typeface="Times New Roman"/>
                <a:ea typeface="Times New Roman"/>
                <a:cs typeface="Times New Roman"/>
                <a:sym typeface="Times New Roman"/>
              </a:rPr>
              <a:t>/</a:t>
            </a: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chǎo xǐng</a:t>
            </a: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/</a:t>
            </a:r>
            <a:endParaRPr sz="2600"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gọi dậy; đánh thức</a:t>
            </a:r>
            <a:endParaRPr sz="2600"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3" name="Google Shape;83;p16"/>
          <p:cNvSpPr txBox="1"/>
          <p:nvPr>
            <p:ph idx="1" type="body"/>
          </p:nvPr>
        </p:nvSpPr>
        <p:spPr>
          <a:xfrm>
            <a:off x="4658850" y="2323700"/>
            <a:ext cx="4365600" cy="135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vi"/>
              <a:t>VD: </a:t>
            </a:r>
            <a:r>
              <a:rPr lang="vi"/>
              <a:t>也许我说错了。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vi"/>
              <a:t>       </a:t>
            </a:r>
            <a:r>
              <a:rPr lang="vi"/>
              <a:t>她也许已经知道这件事了。</a:t>
            </a:r>
            <a:endParaRPr/>
          </a:p>
        </p:txBody>
      </p:sp>
      <p:sp>
        <p:nvSpPr>
          <p:cNvPr id="84" name="Google Shape;84;p16"/>
          <p:cNvSpPr txBox="1"/>
          <p:nvPr>
            <p:ph type="title"/>
          </p:nvPr>
        </p:nvSpPr>
        <p:spPr>
          <a:xfrm>
            <a:off x="5411750" y="211500"/>
            <a:ext cx="3456000" cy="127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vi" sz="2600">
                <a:latin typeface="Times New Roman"/>
                <a:ea typeface="Times New Roman"/>
                <a:cs typeface="Times New Roman"/>
                <a:sym typeface="Times New Roman"/>
              </a:rPr>
              <a:t>也许</a:t>
            </a: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/</a:t>
            </a: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yěxǔ</a:t>
            </a: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/</a:t>
            </a:r>
            <a:endParaRPr sz="2600"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vi" sz="26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may ra; có lẽ; không biết chừng</a:t>
            </a:r>
            <a:endParaRPr sz="2600"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5" name="Google Shape;85;p16"/>
          <p:cNvSpPr txBox="1"/>
          <p:nvPr>
            <p:ph idx="1" type="body"/>
          </p:nvPr>
        </p:nvSpPr>
        <p:spPr>
          <a:xfrm>
            <a:off x="206400" y="2436925"/>
            <a:ext cx="4365600" cy="135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vi"/>
              <a:t>VD: </a:t>
            </a:r>
            <a:r>
              <a:rPr lang="vi"/>
              <a:t>外面的声音把我吵醒了。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vi"/>
              <a:t>     </a:t>
            </a:r>
            <a:r>
              <a:rPr lang="vi"/>
              <a:t>请小声一点，别把妈妈吵醒。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7"/>
          <p:cNvSpPr txBox="1"/>
          <p:nvPr>
            <p:ph type="title"/>
          </p:nvPr>
        </p:nvSpPr>
        <p:spPr>
          <a:xfrm>
            <a:off x="852275" y="342000"/>
            <a:ext cx="2467200" cy="10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vi" sz="2600">
                <a:latin typeface="Times New Roman"/>
                <a:ea typeface="Times New Roman"/>
                <a:cs typeface="Times New Roman"/>
                <a:sym typeface="Times New Roman"/>
              </a:rPr>
              <a:t>整理</a:t>
            </a:r>
            <a:r>
              <a:rPr lang="vi" sz="2600">
                <a:latin typeface="Times New Roman"/>
                <a:ea typeface="Times New Roman"/>
                <a:cs typeface="Times New Roman"/>
                <a:sym typeface="Times New Roman"/>
              </a:rPr>
              <a:t>/</a:t>
            </a: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zhěnglǐ</a:t>
            </a: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/</a:t>
            </a:r>
            <a:endParaRPr sz="2600"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sắp xếp; thu dọn</a:t>
            </a:r>
            <a:endParaRPr sz="2600"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1" name="Google Shape;91;p17"/>
          <p:cNvSpPr txBox="1"/>
          <p:nvPr>
            <p:ph idx="1" type="body"/>
          </p:nvPr>
        </p:nvSpPr>
        <p:spPr>
          <a:xfrm>
            <a:off x="5037425" y="2323700"/>
            <a:ext cx="3882600" cy="135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vi"/>
              <a:t>VD: </a:t>
            </a:r>
            <a:r>
              <a:rPr lang="vi"/>
              <a:t>请你详细地介绍一下。</a:t>
            </a:r>
            <a:r>
              <a:rPr lang="vi"/>
              <a:t>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vi"/>
              <a:t>       </a:t>
            </a:r>
            <a:r>
              <a:rPr lang="vi"/>
              <a:t>我需要一份详细的计划。</a:t>
            </a:r>
            <a:endParaRPr/>
          </a:p>
        </p:txBody>
      </p:sp>
      <p:sp>
        <p:nvSpPr>
          <p:cNvPr id="92" name="Google Shape;92;p17"/>
          <p:cNvSpPr txBox="1"/>
          <p:nvPr>
            <p:ph type="title"/>
          </p:nvPr>
        </p:nvSpPr>
        <p:spPr>
          <a:xfrm>
            <a:off x="4837350" y="276750"/>
            <a:ext cx="3456000" cy="116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vi" sz="2600">
                <a:latin typeface="Times New Roman"/>
                <a:ea typeface="Times New Roman"/>
                <a:cs typeface="Times New Roman"/>
                <a:sym typeface="Times New Roman"/>
              </a:rPr>
              <a:t>详细</a:t>
            </a: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/</a:t>
            </a: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xiángxì</a:t>
            </a: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/</a:t>
            </a:r>
            <a:endParaRPr sz="2600"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kỹ càng; tỉ mỉ</a:t>
            </a:r>
            <a:endParaRPr sz="2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3" name="Google Shape;93;p17"/>
          <p:cNvSpPr txBox="1"/>
          <p:nvPr>
            <p:ph idx="1" type="body"/>
          </p:nvPr>
        </p:nvSpPr>
        <p:spPr>
          <a:xfrm>
            <a:off x="206400" y="2436925"/>
            <a:ext cx="4365600" cy="135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vi"/>
              <a:t>VD: </a:t>
            </a:r>
            <a:r>
              <a:rPr lang="vi"/>
              <a:t>周末我花时间整理旧照片。</a:t>
            </a:r>
            <a:r>
              <a:rPr lang="vi"/>
              <a:t>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vi"/>
              <a:t>      </a:t>
            </a:r>
            <a:r>
              <a:rPr lang="vi"/>
              <a:t>她每天都会整理书包。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8"/>
          <p:cNvSpPr txBox="1"/>
          <p:nvPr>
            <p:ph type="title"/>
          </p:nvPr>
        </p:nvSpPr>
        <p:spPr>
          <a:xfrm>
            <a:off x="852275" y="342000"/>
            <a:ext cx="2467200" cy="10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vi" sz="2600">
                <a:latin typeface="Times New Roman"/>
                <a:ea typeface="Times New Roman"/>
                <a:cs typeface="Times New Roman"/>
                <a:sym typeface="Times New Roman"/>
              </a:rPr>
              <a:t>范围</a:t>
            </a:r>
            <a:r>
              <a:rPr lang="vi" sz="2600">
                <a:latin typeface="Times New Roman"/>
                <a:ea typeface="Times New Roman"/>
                <a:cs typeface="Times New Roman"/>
                <a:sym typeface="Times New Roman"/>
              </a:rPr>
              <a:t>/</a:t>
            </a: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fànwéi</a:t>
            </a: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/</a:t>
            </a:r>
            <a:endParaRPr sz="2600"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phạm vi</a:t>
            </a:r>
            <a:endParaRPr sz="2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9" name="Google Shape;99;p18"/>
          <p:cNvSpPr txBox="1"/>
          <p:nvPr>
            <p:ph idx="1" type="body"/>
          </p:nvPr>
        </p:nvSpPr>
        <p:spPr>
          <a:xfrm>
            <a:off x="5037425" y="2323700"/>
            <a:ext cx="3882600" cy="135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vi"/>
              <a:t>VD: </a:t>
            </a:r>
            <a:r>
              <a:rPr lang="vi"/>
              <a:t>事故造成的损失超出预期。</a:t>
            </a:r>
            <a:r>
              <a:rPr lang="vi"/>
              <a:t>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vi"/>
              <a:t>       </a:t>
            </a:r>
            <a:r>
              <a:rPr lang="vi"/>
              <a:t>他的要求超出了我们的预算。</a:t>
            </a:r>
            <a:endParaRPr/>
          </a:p>
        </p:txBody>
      </p:sp>
      <p:sp>
        <p:nvSpPr>
          <p:cNvPr id="100" name="Google Shape;100;p18"/>
          <p:cNvSpPr txBox="1"/>
          <p:nvPr>
            <p:ph type="title"/>
          </p:nvPr>
        </p:nvSpPr>
        <p:spPr>
          <a:xfrm>
            <a:off x="4837350" y="276750"/>
            <a:ext cx="3456000" cy="116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vi" sz="2600">
                <a:latin typeface="Times New Roman"/>
                <a:ea typeface="Times New Roman"/>
                <a:cs typeface="Times New Roman"/>
                <a:sym typeface="Times New Roman"/>
              </a:rPr>
              <a:t> 超出</a:t>
            </a: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/</a:t>
            </a: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chāochū</a:t>
            </a: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/</a:t>
            </a:r>
            <a:endParaRPr sz="2600"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vượt; vượt qua</a:t>
            </a:r>
            <a:endParaRPr sz="2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1" name="Google Shape;101;p18"/>
          <p:cNvSpPr txBox="1"/>
          <p:nvPr>
            <p:ph idx="1" type="body"/>
          </p:nvPr>
        </p:nvSpPr>
        <p:spPr>
          <a:xfrm>
            <a:off x="206400" y="2436925"/>
            <a:ext cx="4365600" cy="135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vi"/>
              <a:t>VD: </a:t>
            </a:r>
            <a:r>
              <a:rPr lang="vi"/>
              <a:t>请在规定的范围内活动。</a:t>
            </a:r>
            <a:r>
              <a:rPr lang="vi"/>
              <a:t>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vi"/>
              <a:t>      </a:t>
            </a:r>
            <a:r>
              <a:rPr lang="vi"/>
              <a:t>考试内容都在课本范围内。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9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vi"/>
              <a:t>语法</a:t>
            </a:r>
            <a:endParaRPr/>
          </a:p>
        </p:txBody>
      </p:sp>
      <p:sp>
        <p:nvSpPr>
          <p:cNvPr id="107" name="Google Shape;107;p19"/>
          <p:cNvSpPr txBox="1"/>
          <p:nvPr>
            <p:ph idx="1" type="body"/>
          </p:nvPr>
        </p:nvSpPr>
        <p:spPr>
          <a:xfrm>
            <a:off x="311700" y="1225225"/>
            <a:ext cx="8520600" cy="115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vi" sz="3200">
                <a:latin typeface="Times New Roman"/>
                <a:ea typeface="Times New Roman"/>
                <a:cs typeface="Times New Roman"/>
                <a:sym typeface="Times New Roman"/>
              </a:rPr>
              <a:t>A </a:t>
            </a:r>
            <a:r>
              <a:rPr lang="vi" sz="3200">
                <a:latin typeface="Times New Roman"/>
                <a:ea typeface="Times New Roman"/>
                <a:cs typeface="Times New Roman"/>
                <a:sym typeface="Times New Roman"/>
              </a:rPr>
              <a:t>对B 没有..........</a:t>
            </a:r>
            <a:endParaRPr sz="3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lang="vi" sz="3200">
                <a:latin typeface="Times New Roman"/>
                <a:ea typeface="Times New Roman"/>
                <a:cs typeface="Times New Roman"/>
                <a:sym typeface="Times New Roman"/>
              </a:rPr>
              <a:t>他对我没有意见。</a:t>
            </a:r>
            <a:endParaRPr sz="3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8" name="Google Shape;108;p19"/>
          <p:cNvSpPr txBox="1"/>
          <p:nvPr>
            <p:ph idx="1" type="body"/>
          </p:nvPr>
        </p:nvSpPr>
        <p:spPr>
          <a:xfrm>
            <a:off x="311700" y="2865850"/>
            <a:ext cx="8520600" cy="105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vi" sz="3200">
                <a:latin typeface="Times New Roman"/>
                <a:ea typeface="Times New Roman"/>
                <a:cs typeface="Times New Roman"/>
                <a:sym typeface="Times New Roman"/>
              </a:rPr>
              <a:t>A </a:t>
            </a:r>
            <a:r>
              <a:rPr lang="vi" sz="3200">
                <a:latin typeface="Times New Roman"/>
                <a:ea typeface="Times New Roman"/>
                <a:cs typeface="Times New Roman"/>
                <a:sym typeface="Times New Roman"/>
              </a:rPr>
              <a:t>（没有）把 </a:t>
            </a:r>
            <a:r>
              <a:rPr lang="vi" sz="3200">
                <a:latin typeface="Times New Roman"/>
                <a:ea typeface="Times New Roman"/>
                <a:cs typeface="Times New Roman"/>
                <a:sym typeface="Times New Roman"/>
              </a:rPr>
              <a:t>B+V..........</a:t>
            </a:r>
            <a:endParaRPr sz="3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lang="vi" sz="3200">
                <a:latin typeface="Times New Roman"/>
                <a:ea typeface="Times New Roman"/>
                <a:cs typeface="Times New Roman"/>
                <a:sym typeface="Times New Roman"/>
              </a:rPr>
              <a:t>我没有把作业写完。</a:t>
            </a:r>
            <a:endParaRPr sz="3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0"/>
          <p:cNvSpPr txBox="1"/>
          <p:nvPr>
            <p:ph type="ctrTitle"/>
          </p:nvPr>
        </p:nvSpPr>
        <p:spPr>
          <a:xfrm>
            <a:off x="3044700" y="1444255"/>
            <a:ext cx="3054600" cy="153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vi"/>
              <a:t>谢谢</a:t>
            </a:r>
            <a:endParaRPr/>
          </a:p>
        </p:txBody>
      </p:sp>
      <p:sp>
        <p:nvSpPr>
          <p:cNvPr id="114" name="Google Shape;114;p20"/>
          <p:cNvSpPr txBox="1"/>
          <p:nvPr>
            <p:ph idx="1" type="subTitle"/>
          </p:nvPr>
        </p:nvSpPr>
        <p:spPr>
          <a:xfrm>
            <a:off x="3044700" y="3116580"/>
            <a:ext cx="3054600" cy="70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vi"/>
              <a:t>H41002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Luxe">
  <a:themeElements>
    <a:clrScheme name="Luxe">
      <a:dk1>
        <a:srgbClr val="000000"/>
      </a:dk1>
      <a:lt1>
        <a:srgbClr val="FFFFFF"/>
      </a:lt1>
      <a:dk2>
        <a:srgbClr val="B7B7B7"/>
      </a:dk2>
      <a:lt2>
        <a:srgbClr val="CCA677"/>
      </a:lt2>
      <a:accent1>
        <a:srgbClr val="5D4037"/>
      </a:accent1>
      <a:accent2>
        <a:srgbClr val="455A64"/>
      </a:accent2>
      <a:accent3>
        <a:srgbClr val="57BB8A"/>
      </a:accent3>
      <a:accent4>
        <a:srgbClr val="78909C"/>
      </a:accent4>
      <a:accent5>
        <a:srgbClr val="607D8B"/>
      </a:accent5>
      <a:accent6>
        <a:srgbClr val="DCE755"/>
      </a:accent6>
      <a:hlink>
        <a:srgbClr val="607D8B"/>
      </a:hlink>
      <a:folHlink>
        <a:srgbClr val="607D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