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Proxima Nova"/>
      <p:regular r:id="rId19"/>
      <p:bold r:id="rId20"/>
      <p:italic r:id="rId21"/>
      <p:boldItalic r:id="rId22"/>
    </p:embeddedFont>
    <p:embeddedFont>
      <p:font typeface="Economica"/>
      <p:regular r:id="rId23"/>
      <p:bold r:id="rId24"/>
      <p:italic r:id="rId25"/>
      <p:boldItalic r:id="rId26"/>
    </p:embeddedFont>
    <p:embeddedFont>
      <p:font typeface="Alfa Slab One"/>
      <p:regular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585F01-C3CE-4A93-90DA-EE14A0057E0C}">
  <a:tblStyle styleId="{1F585F01-C3CE-4A93-90DA-EE14A0057E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bold.fntdata"/><Relationship Id="rId22" Type="http://schemas.openxmlformats.org/officeDocument/2006/relationships/font" Target="fonts/ProximaNova-boldItalic.fntdata"/><Relationship Id="rId21" Type="http://schemas.openxmlformats.org/officeDocument/2006/relationships/font" Target="fonts/ProximaNova-italic.fntdata"/><Relationship Id="rId24" Type="http://schemas.openxmlformats.org/officeDocument/2006/relationships/font" Target="fonts/Economica-bold.fntdata"/><Relationship Id="rId23" Type="http://schemas.openxmlformats.org/officeDocument/2006/relationships/font" Target="fonts/Economic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Economica-boldItalic.fntdata"/><Relationship Id="rId25" Type="http://schemas.openxmlformats.org/officeDocument/2006/relationships/font" Target="fonts/Economica-italic.fntdata"/><Relationship Id="rId28" Type="http://schemas.openxmlformats.org/officeDocument/2006/relationships/font" Target="fonts/OpenSans-regular.fntdata"/><Relationship Id="rId27" Type="http://schemas.openxmlformats.org/officeDocument/2006/relationships/font" Target="fonts/AlfaSlabOn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OpenSans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ProximaNova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b610855dd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b610855dd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b610855dd6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b610855dd6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b6c0d33127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b6c0d33127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b6c0d33127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b6c0d33127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b6c0d33127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b6c0d33127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b6c0d33127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b6c0d33127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b6c0d33127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b6c0d33127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6c0d33127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b6c0d33127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b6c0d3312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b6c0d3312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b610855dd6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b610855dd6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8" name="Google Shape;58;p14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9" name="Google Shape;59;p14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4" name="Google Shape;64;p15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0" name="Google Shape;90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21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3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type="ctrTitle"/>
          </p:nvPr>
        </p:nvSpPr>
        <p:spPr>
          <a:xfrm>
            <a:off x="311700" y="947325"/>
            <a:ext cx="8520600" cy="144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" sz="7000"/>
              <a:t>听力</a:t>
            </a:r>
            <a:endParaRPr sz="7000"/>
          </a:p>
        </p:txBody>
      </p:sp>
      <p:sp>
        <p:nvSpPr>
          <p:cNvPr id="110" name="Google Shape;110;p25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3200"/>
              <a:t>H41002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TỪ VỰNG</a:t>
            </a:r>
            <a:endParaRPr/>
          </a:p>
        </p:txBody>
      </p:sp>
      <p:graphicFrame>
        <p:nvGraphicFramePr>
          <p:cNvPr id="116" name="Google Shape;116;p26"/>
          <p:cNvGraphicFramePr/>
          <p:nvPr/>
        </p:nvGraphicFramePr>
        <p:xfrm>
          <a:off x="978600" y="1223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{1F585F01-C3CE-4A93-90DA-EE14A0057E0C}</a:tableStyleId>
              </a:tblPr>
              <a:tblGrid>
                <a:gridCol w="2395600"/>
                <a:gridCol w="2395600"/>
                <a:gridCol w="2395600"/>
              </a:tblGrid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1. </a:t>
                      </a:r>
                      <a:r>
                        <a:rPr lang="vi"/>
                        <a:t>货梯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huòtī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thang nâng hàng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2. 花费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 huāfèi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tiêu xài; tiêu tốn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3. 礼貌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 lǐmào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lễ phép; lễ độ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4. 迟到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chídào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trễ; muộn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5. 骄傲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jiāo'ào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kiêu ngạo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6. 道歉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dàoqiàn</a:t>
                      </a:r>
                      <a:endParaRPr sz="1350">
                        <a:solidFill>
                          <a:srgbClr val="595959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xin thứ lỗi</a:t>
                      </a:r>
                      <a:endParaRPr sz="130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7. 诚实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chéngshí</a:t>
                      </a:r>
                      <a:endParaRPr sz="1350">
                        <a:solidFill>
                          <a:srgbClr val="595959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thành thật; trung thực</a:t>
                      </a:r>
                      <a:endParaRPr sz="130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8. </a:t>
                      </a:r>
                      <a:r>
                        <a:rPr lang="vi"/>
                        <a:t>力气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lìqi</a:t>
                      </a:r>
                      <a:endParaRPr sz="1350">
                        <a:solidFill>
                          <a:srgbClr val="595959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sức lực</a:t>
                      </a:r>
                      <a:endParaRPr sz="130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TỪ VỰNG</a:t>
            </a:r>
            <a:endParaRPr/>
          </a:p>
        </p:txBody>
      </p:sp>
      <p:graphicFrame>
        <p:nvGraphicFramePr>
          <p:cNvPr id="122" name="Google Shape;122;p27"/>
          <p:cNvGraphicFramePr/>
          <p:nvPr/>
        </p:nvGraphicFramePr>
        <p:xfrm>
          <a:off x="978600" y="1223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{1F585F01-C3CE-4A93-90DA-EE14A0057E0C}</a:tableStyleId>
              </a:tblPr>
              <a:tblGrid>
                <a:gridCol w="2395600"/>
                <a:gridCol w="2395600"/>
                <a:gridCol w="2395600"/>
              </a:tblGrid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9. </a:t>
                      </a:r>
                      <a:r>
                        <a:rPr lang="vi"/>
                        <a:t>文章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wénzhāng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tác phẩm; bài văn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10. </a:t>
                      </a:r>
                      <a:r>
                        <a:rPr lang="vi"/>
                        <a:t>赚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 </a:t>
                      </a: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zhuàn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kiếm (tiền)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11. </a:t>
                      </a:r>
                      <a:r>
                        <a:rPr lang="vi"/>
                        <a:t>湿润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shīrùn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ướt đẫm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12. </a:t>
                      </a:r>
                      <a:r>
                        <a:rPr lang="vi"/>
                        <a:t>吸烟室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xīyān shì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phòng hút thuốc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13. </a:t>
                      </a:r>
                      <a:r>
                        <a:rPr lang="vi"/>
                        <a:t>提前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tíqián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trước thời hạn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14. </a:t>
                      </a:r>
                      <a:r>
                        <a:rPr lang="vi"/>
                        <a:t>出售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chūshòu</a:t>
                      </a:r>
                      <a:endParaRPr sz="1350">
                        <a:solidFill>
                          <a:srgbClr val="595959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bán; bán ra</a:t>
                      </a:r>
                      <a:endParaRPr sz="130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424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15. </a:t>
                      </a:r>
                      <a:r>
                        <a:rPr lang="vi"/>
                        <a:t>解释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jiěshì</a:t>
                      </a:r>
                      <a:endParaRPr sz="1350">
                        <a:solidFill>
                          <a:srgbClr val="595959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giải thích</a:t>
                      </a:r>
                      <a:endParaRPr sz="1300">
                        <a:solidFill>
                          <a:srgbClr val="1F1F1F"/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花费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huāfèi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tiêu xài; tiêu tốn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8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 sz="2000"/>
              <a:t>VD: </a:t>
            </a:r>
            <a:r>
              <a:rPr lang="vi" sz="2000">
                <a:latin typeface="Arial"/>
                <a:ea typeface="Arial"/>
                <a:cs typeface="Arial"/>
                <a:sym typeface="Arial"/>
              </a:rPr>
              <a:t>货梯坏了，货物只能人工搬上楼。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2000"/>
              <a:t>      司机操作货梯时要小心。</a:t>
            </a:r>
            <a:endParaRPr sz="2000"/>
          </a:p>
        </p:txBody>
      </p:sp>
      <p:sp>
        <p:nvSpPr>
          <p:cNvPr id="129" name="Google Shape;129;p28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货梯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huòtī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thang nâng hàng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8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学习一门语言需要花费很多精力。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他花费了一整天完成这项工作。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迟到/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chídào/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trễ; muộn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9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请对客人保持礼貌。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说话要有礼貌，不要大声喊。</a:t>
            </a:r>
            <a:endParaRPr/>
          </a:p>
        </p:txBody>
      </p:sp>
      <p:sp>
        <p:nvSpPr>
          <p:cNvPr id="137" name="Google Shape;137;p29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礼貌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/lǐmào/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lễ phép; lễ độ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29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因为堵车，他迟到了。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迟到会影响你的成绩。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道歉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dàoqiàn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xin thứ lỗi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30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他很骄傲，不喜欢听别人的意见。</a:t>
            </a:r>
            <a:r>
              <a:rPr lang="vi"/>
              <a:t>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要学会骄傲，但不要骄傲自大。</a:t>
            </a:r>
            <a:endParaRPr/>
          </a:p>
        </p:txBody>
      </p:sp>
      <p:sp>
        <p:nvSpPr>
          <p:cNvPr id="145" name="Google Shape;145;p30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骄傲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jiāo'ào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kiêu ngạo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30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她真诚地向大家道歉。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公司公开道歉，承认了错误。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1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力气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lìqi/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sức lực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31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她用诚实的态度面对问题。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诚实比聪明更重要。</a:t>
            </a:r>
            <a:endParaRPr/>
          </a:p>
        </p:txBody>
      </p:sp>
      <p:sp>
        <p:nvSpPr>
          <p:cNvPr id="153" name="Google Shape;153;p31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诚实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chéngshí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thành thật; trung thực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31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孩子力气不大。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我没有力气再走了。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赚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zhuàn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kiếm (tiền)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" name="Google Shape;160;p32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他发表了一篇关于环保的文章。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这篇文章结构清楚，内容丰富。</a:t>
            </a:r>
            <a:endParaRPr/>
          </a:p>
        </p:txBody>
      </p:sp>
      <p:sp>
        <p:nvSpPr>
          <p:cNvPr id="161" name="Google Shape;161;p32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文章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wénzhāng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tác phẩm; bài văn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32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做生意不一定赚钱。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我想通过兼职赚点钱。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3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吸烟室/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xīyān shì/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phòng hút thuốc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33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这里的土地常年湿润，适合种植。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医生建议多喝水，让喉咙保持湿润。</a:t>
            </a:r>
            <a:endParaRPr/>
          </a:p>
        </p:txBody>
      </p:sp>
      <p:sp>
        <p:nvSpPr>
          <p:cNvPr id="169" name="Google Shape;169;p33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湿润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/shīrùn/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ướt đẫm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33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请到吸烟室吸烟。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这里不是吸烟室，禁止吸烟。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4"/>
          <p:cNvSpPr txBox="1"/>
          <p:nvPr>
            <p:ph type="title"/>
          </p:nvPr>
        </p:nvSpPr>
        <p:spPr>
          <a:xfrm>
            <a:off x="82625" y="412100"/>
            <a:ext cx="30675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出售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chūshòu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bán; bán ra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34"/>
          <p:cNvSpPr txBox="1"/>
          <p:nvPr>
            <p:ph idx="1" type="body"/>
          </p:nvPr>
        </p:nvSpPr>
        <p:spPr>
          <a:xfrm>
            <a:off x="3463175" y="2436925"/>
            <a:ext cx="235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老师耐心地解释了这个问题。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他对这件事作出了解释。</a:t>
            </a:r>
            <a:endParaRPr/>
          </a:p>
        </p:txBody>
      </p:sp>
      <p:sp>
        <p:nvSpPr>
          <p:cNvPr id="177" name="Google Shape;177;p34"/>
          <p:cNvSpPr txBox="1"/>
          <p:nvPr>
            <p:ph type="title"/>
          </p:nvPr>
        </p:nvSpPr>
        <p:spPr>
          <a:xfrm>
            <a:off x="3274100" y="377150"/>
            <a:ext cx="27927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解释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jiěshì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giải thích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34"/>
          <p:cNvSpPr txBox="1"/>
          <p:nvPr>
            <p:ph idx="1" type="body"/>
          </p:nvPr>
        </p:nvSpPr>
        <p:spPr>
          <a:xfrm>
            <a:off x="206400" y="2436925"/>
            <a:ext cx="235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这家商店出售各种电子产品。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公司正在出售旧设备。</a:t>
            </a:r>
            <a:endParaRPr/>
          </a:p>
        </p:txBody>
      </p:sp>
      <p:sp>
        <p:nvSpPr>
          <p:cNvPr id="179" name="Google Shape;179;p34"/>
          <p:cNvSpPr txBox="1"/>
          <p:nvPr>
            <p:ph type="title"/>
          </p:nvPr>
        </p:nvSpPr>
        <p:spPr>
          <a:xfrm>
            <a:off x="6190775" y="342200"/>
            <a:ext cx="27927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提前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tíqián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trước thời hạn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34"/>
          <p:cNvSpPr txBox="1"/>
          <p:nvPr>
            <p:ph idx="1" type="body"/>
          </p:nvPr>
        </p:nvSpPr>
        <p:spPr>
          <a:xfrm>
            <a:off x="5886600" y="2436925"/>
            <a:ext cx="31362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他提前完成了任务。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学生需要提前报名。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 txBox="1"/>
          <p:nvPr>
            <p:ph type="title"/>
          </p:nvPr>
        </p:nvSpPr>
        <p:spPr>
          <a:xfrm>
            <a:off x="532000" y="2154000"/>
            <a:ext cx="8520600" cy="88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vi" sz="3600"/>
              <a:t>Thank you！</a:t>
            </a:r>
            <a:endParaRPr sz="4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