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Economica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7495B61-BA33-4594-8B1E-FB070BE1D238}">
  <a:tblStyle styleId="{07495B61-BA33-4594-8B1E-FB070BE1D23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conomica-bold.fntdata"/><Relationship Id="rId22" Type="http://schemas.openxmlformats.org/officeDocument/2006/relationships/font" Target="fonts/Economica-boldItalic.fntdata"/><Relationship Id="rId21" Type="http://schemas.openxmlformats.org/officeDocument/2006/relationships/font" Target="fonts/Economica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Economica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b61195b44a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b61195b44a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b61195b44a_0_5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b61195b44a_0_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b6bf9fb416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b6bf9fb416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b6bf9fb416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b6bf9fb416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b6bf9fb416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b6bf9fb416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b6bf9fb416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b6bf9fb416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b6bf9fb41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b6bf9fb41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b6bf9fb41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b6bf9fb41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b6bf9fb416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b6bf9fb41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b6bf9fb416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b6bf9fb416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b61195b44a_0_6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b61195b44a_0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7600"/>
              <a:t>阅读</a:t>
            </a:r>
            <a:endParaRPr sz="7600"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800">
                <a:latin typeface="Times New Roman"/>
                <a:ea typeface="Times New Roman"/>
                <a:cs typeface="Times New Roman"/>
                <a:sym typeface="Times New Roman"/>
              </a:rPr>
              <a:t>H41002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220325" y="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Từ vựng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69" name="Google Shape;69;p14"/>
          <p:cNvGraphicFramePr/>
          <p:nvPr/>
        </p:nvGraphicFramePr>
        <p:xfrm>
          <a:off x="613050" y="104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{07495B61-BA33-4594-8B1E-FB070BE1D238}</a:tableStyleId>
              </a:tblPr>
              <a:tblGrid>
                <a:gridCol w="2657075"/>
                <a:gridCol w="2657075"/>
                <a:gridCol w="2657075"/>
              </a:tblGrid>
              <a:tr h="431575">
                <a:tc>
                  <a:txBody>
                    <a:bodyPr/>
                    <a:lstStyle/>
                    <a:p>
                      <a:pPr indent="-314325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350"/>
                        <a:buAutoNum type="arabicPeriod"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禁止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jìnzhǐ 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cấm; cấm đoán; ngăn chặn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2. </a:t>
                      </a:r>
                      <a:r>
                        <a:rPr lang="vi"/>
                        <a:t>激动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jīdòng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xúc động; phấn khích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3. </a:t>
                      </a:r>
                      <a:r>
                        <a:rPr lang="vi"/>
                        <a:t>广播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guǎngbō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phát sóng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4. </a:t>
                      </a:r>
                      <a:r>
                        <a:rPr lang="vi"/>
                        <a:t>推迟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tuīchí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hoãn; dời lại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5. </a:t>
                      </a:r>
                      <a:r>
                        <a:rPr lang="vi"/>
                        <a:t>放弃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fàngqì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bỏ đi; từ bỏ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6. </a:t>
                      </a:r>
                      <a:r>
                        <a:rPr lang="vi"/>
                        <a:t>普遍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pǔbiàn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phổ biến; rộng rãi; rộng khắp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7.</a:t>
                      </a:r>
                      <a:r>
                        <a:rPr lang="vi"/>
                        <a:t>塑料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sùliào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nhựa; chất nhựa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8. </a:t>
                      </a:r>
                      <a:r>
                        <a:rPr lang="vi"/>
                        <a:t>活泼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huópō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hoạt bát; năng động; nhanh nhẹn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220325" y="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>
                <a:latin typeface="Times New Roman"/>
                <a:ea typeface="Times New Roman"/>
                <a:cs typeface="Times New Roman"/>
                <a:sym typeface="Times New Roman"/>
              </a:rPr>
              <a:t>Từ vựng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75" name="Google Shape;75;p15"/>
          <p:cNvGraphicFramePr/>
          <p:nvPr/>
        </p:nvGraphicFramePr>
        <p:xfrm>
          <a:off x="613050" y="104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{07495B61-BA33-4594-8B1E-FB070BE1D238}</a:tableStyleId>
              </a:tblPr>
              <a:tblGrid>
                <a:gridCol w="2657075"/>
                <a:gridCol w="2657075"/>
                <a:gridCol w="2657075"/>
              </a:tblGrid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9. 成熟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chéngshú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hoàn thiện; cẩn thận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10. </a:t>
                      </a:r>
                      <a:r>
                        <a:rPr lang="vi"/>
                        <a:t>表扬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biǎoyáng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khen; tuyên dương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11. </a:t>
                      </a:r>
                      <a:r>
                        <a:rPr lang="vi"/>
                        <a:t>观众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guānzhòng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khán giả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12</a:t>
                      </a:r>
                      <a:r>
                        <a:rPr lang="vi"/>
                        <a:t>. </a:t>
                      </a:r>
                      <a:r>
                        <a:rPr lang="vi"/>
                        <a:t>敲门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qiāo mén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gõ cửa; đập cửa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13. </a:t>
                      </a:r>
                      <a:r>
                        <a:rPr lang="vi"/>
                        <a:t>可怜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kělián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đáng thương; thảm thương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14.</a:t>
                      </a:r>
                      <a:r>
                        <a:rPr lang="vi"/>
                        <a:t> 暂时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zànshí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tạm thời; lâm thời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15. </a:t>
                      </a:r>
                      <a:r>
                        <a:rPr lang="vi"/>
                        <a:t>制造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zhìzào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chế tạo; sản xuất; chế ra; làm ra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43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/>
                        <a:t>16.  </a:t>
                      </a:r>
                      <a:r>
                        <a:rPr lang="vi"/>
                        <a:t>偶尔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50">
                          <a:solidFill>
                            <a:srgbClr val="595959"/>
                          </a:solidFill>
                          <a:highlight>
                            <a:srgbClr val="FFFFFF"/>
                          </a:highlight>
                        </a:rPr>
                        <a:t>ǒu ěr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" sz="13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thỉnh thoảng; đôi khi; có khi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激动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jīdòng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xúc động; phấn khích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</a:t>
            </a:r>
            <a:r>
              <a:rPr lang="vi"/>
              <a:t>禁止停车，请遵守交通规则。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在图书馆里，禁止大声说话。</a:t>
            </a:r>
            <a:endParaRPr/>
          </a:p>
        </p:txBody>
      </p:sp>
      <p:sp>
        <p:nvSpPr>
          <p:cNvPr id="82" name="Google Shape;82;p16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禁止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jìnzhǐ 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cấm; cấm đoán; ngăn chặn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比赛结束了，观众都很激动。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</a:t>
            </a:r>
            <a:r>
              <a:rPr lang="vi"/>
              <a:t>激动的心情让他忘记了疲劳。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推迟/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tuīchí/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hoãn; dời lại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VD:学校通过广播通知大家开会。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我每天早上听广播新闻。</a:t>
            </a:r>
            <a:endParaRPr/>
          </a:p>
        </p:txBody>
      </p:sp>
      <p:sp>
        <p:nvSpPr>
          <p:cNvPr id="90" name="Google Shape;90;p17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广播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/guǎngbō/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phát sóng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因为下雨，比赛推迟了。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老板决定推迟这个项目的截止日期。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普遍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pǔbiàn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phổ biến; rộng rãi; rộng khắp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我决定放弃这份工作。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放弃不代表失败，而是选择新的方向。</a:t>
            </a:r>
            <a:endParaRPr/>
          </a:p>
        </p:txBody>
      </p:sp>
      <p:sp>
        <p:nvSpPr>
          <p:cNvPr id="98" name="Google Shape;98;p18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放弃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fàngqì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bỏ đi; từ bỏ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大家普遍认为他很聪明。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普遍的规律是努力会有回报。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活泼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huópō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hoạt bát; năng động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塑料瓶可以回收。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他用塑料做了一个小模型。</a:t>
            </a:r>
            <a:endParaRPr/>
          </a:p>
        </p:txBody>
      </p:sp>
      <p:sp>
        <p:nvSpPr>
          <p:cNvPr id="106" name="Google Shape;106;p19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塑料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sùliào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nhựa; chất nhựa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她性格活泼，总是笑。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班里的孩子都很活泼。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表扬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biǎoyáng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khen; tuyên dương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经过这次经历，他变得更加成熟。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这个计划已经很成熟，可以实施了。</a:t>
            </a:r>
            <a:endParaRPr/>
          </a:p>
        </p:txBody>
      </p:sp>
      <p:sp>
        <p:nvSpPr>
          <p:cNvPr id="114" name="Google Shape;114;p20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成熟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chéngshú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hoàn thiện; cẩn thận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20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老师表扬了他认真学习的态度。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公司表扬了这个部门的优秀表现。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敲门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qiāo mén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gõ cửa; đập cửa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21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今天的演出吸引了很多观众。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他是一名经验丰富的观众。</a:t>
            </a:r>
            <a:endParaRPr/>
          </a:p>
        </p:txBody>
      </p:sp>
      <p:sp>
        <p:nvSpPr>
          <p:cNvPr id="122" name="Google Shape;122;p21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 观众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guānzhòng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khán giả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21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他敲了很久门，没人开。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请先敲门再进去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暂时</a:t>
            </a: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zànshí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tạm thời; lâm thời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可怜的人需要帮助。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可怜的孩子在雨中哭。</a:t>
            </a:r>
            <a:endParaRPr/>
          </a:p>
        </p:txBody>
      </p:sp>
      <p:sp>
        <p:nvSpPr>
          <p:cNvPr id="130" name="Google Shape;130;p22"/>
          <p:cNvSpPr txBox="1"/>
          <p:nvPr>
            <p:ph type="title"/>
          </p:nvPr>
        </p:nvSpPr>
        <p:spPr>
          <a:xfrm>
            <a:off x="4813350" y="377150"/>
            <a:ext cx="39108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可怜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kělián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đáng thương; thảm thương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22"/>
          <p:cNvSpPr txBox="1"/>
          <p:nvPr>
            <p:ph idx="1" type="body"/>
          </p:nvPr>
        </p:nvSpPr>
        <p:spPr>
          <a:xfrm>
            <a:off x="658775" y="2284550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</a:t>
            </a:r>
            <a:r>
              <a:rPr lang="vi"/>
              <a:t>这个问题暂时不用解决。</a:t>
            </a:r>
            <a:r>
              <a:rPr lang="vi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</a:t>
            </a:r>
            <a:r>
              <a:rPr lang="vi"/>
              <a:t>她暂时离开了公司。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/>
          <p:nvPr>
            <p:ph type="title"/>
          </p:nvPr>
        </p:nvSpPr>
        <p:spPr>
          <a:xfrm>
            <a:off x="421475" y="412100"/>
            <a:ext cx="3994800" cy="10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偶尔/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ǒu ěr/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thỉnh thoảng; đôi khi; có khi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23"/>
          <p:cNvSpPr txBox="1"/>
          <p:nvPr>
            <p:ph idx="1" type="body"/>
          </p:nvPr>
        </p:nvSpPr>
        <p:spPr>
          <a:xfrm>
            <a:off x="5024375" y="2284550"/>
            <a:ext cx="39108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工厂里每天制造很多产品。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这辆车是由日本制造的。</a:t>
            </a:r>
            <a:endParaRPr/>
          </a:p>
        </p:txBody>
      </p:sp>
      <p:sp>
        <p:nvSpPr>
          <p:cNvPr id="138" name="Google Shape;138;p23"/>
          <p:cNvSpPr txBox="1"/>
          <p:nvPr>
            <p:ph type="title"/>
          </p:nvPr>
        </p:nvSpPr>
        <p:spPr>
          <a:xfrm>
            <a:off x="5113650" y="377150"/>
            <a:ext cx="34560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latin typeface="Times New Roman"/>
                <a:ea typeface="Times New Roman"/>
                <a:cs typeface="Times New Roman"/>
                <a:sym typeface="Times New Roman"/>
              </a:rPr>
              <a:t>制造</a:t>
            </a: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/zhìzào/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600"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chế tạo; sản xuất</a:t>
            </a:r>
            <a:endParaRPr sz="2600"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p23"/>
          <p:cNvSpPr txBox="1"/>
          <p:nvPr>
            <p:ph idx="1" type="body"/>
          </p:nvPr>
        </p:nvSpPr>
        <p:spPr>
          <a:xfrm>
            <a:off x="206400" y="2436925"/>
            <a:ext cx="4365600" cy="135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vi"/>
              <a:t>VD: 我偶尔去一次电影院。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vi"/>
              <a:t>       我偶尔会忘记带钥匙。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7600"/>
              <a:t>谢谢</a:t>
            </a:r>
            <a:endParaRPr sz="7600"/>
          </a:p>
        </p:txBody>
      </p:sp>
      <p:sp>
        <p:nvSpPr>
          <p:cNvPr id="145" name="Google Shape;145;p24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vi" sz="2800">
                <a:latin typeface="Times New Roman"/>
                <a:ea typeface="Times New Roman"/>
                <a:cs typeface="Times New Roman"/>
                <a:sym typeface="Times New Roman"/>
              </a:rPr>
              <a:t>H41002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