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20.webp" ContentType="image/webp"/>
  <Override PartName="/ppt/media/image22.svg" ContentType="image/svg+xml"/>
  <Override PartName="/ppt/media/image30.webp" ContentType="image/webp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61" r:id="rId6"/>
    <p:sldId id="262" r:id="rId7"/>
    <p:sldId id="259" r:id="rId8"/>
    <p:sldId id="260" r:id="rId9"/>
    <p:sldId id="263" r:id="rId10"/>
    <p:sldId id="264" r:id="rId11"/>
    <p:sldId id="265" r:id="rId12"/>
    <p:sldId id="266" r:id="rId13"/>
    <p:sldId id="283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6" r:id="rId23"/>
    <p:sldId id="278" r:id="rId24"/>
    <p:sldId id="277" r:id="rId25"/>
    <p:sldId id="293" r:id="rId26"/>
    <p:sldId id="294" r:id="rId27"/>
    <p:sldId id="292" r:id="rId28"/>
    <p:sldId id="295" r:id="rId29"/>
    <p:sldId id="290" r:id="rId30"/>
    <p:sldId id="296" r:id="rId31"/>
    <p:sldId id="297" r:id="rId32"/>
    <p:sldId id="298" r:id="rId33"/>
    <p:sldId id="299" r:id="rId34"/>
    <p:sldId id="302" r:id="rId35"/>
    <p:sldId id="300" r:id="rId36"/>
    <p:sldId id="303" r:id="rId37"/>
    <p:sldId id="304" r:id="rId38"/>
    <p:sldId id="305" r:id="rId39"/>
    <p:sldId id="306" r:id="rId40"/>
    <p:sldId id="307" r:id="rId41"/>
    <p:sldId id="309" r:id="rId42"/>
    <p:sldId id="308" r:id="rId43"/>
    <p:sldId id="310" r:id="rId44"/>
    <p:sldId id="274" r:id="rId45"/>
    <p:sldId id="281" r:id="rId46"/>
    <p:sldId id="284" r:id="rId47"/>
    <p:sldId id="285" r:id="rId48"/>
    <p:sldId id="286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289" r:id="rId58"/>
  </p:sldIdLst>
  <p:sldSz cx="18288000" cy="10287000"/>
  <p:notesSz cx="6858000" cy="9144000"/>
  <p:embeddedFontLst>
    <p:embeddedFont>
      <p:font typeface="Muli Heavy" panose="00000A00000000000000"/>
      <p:bold r:id="rId62"/>
    </p:embeddedFont>
    <p:embeddedFont>
      <p:font typeface="Muli Bold" panose="00000800000000000000"/>
      <p:bold r:id="rId63"/>
    </p:embeddedFont>
    <p:embeddedFont>
      <p:font typeface="Muli" panose="00000500000000000000"/>
      <p:regular r:id="rId64"/>
    </p:embeddedFont>
    <p:embeddedFont>
      <p:font typeface="Calibri" panose="020F0502020204030204" charset="0"/>
      <p:regular r:id="rId65"/>
      <p:bold r:id="rId66"/>
      <p:italic r:id="rId67"/>
      <p:boldItalic r:id="rId6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8" Type="http://schemas.openxmlformats.org/officeDocument/2006/relationships/font" Target="fonts/font7.fntdata"/><Relationship Id="rId67" Type="http://schemas.openxmlformats.org/officeDocument/2006/relationships/font" Target="fonts/font6.fntdata"/><Relationship Id="rId66" Type="http://schemas.openxmlformats.org/officeDocument/2006/relationships/font" Target="fonts/font5.fntdata"/><Relationship Id="rId65" Type="http://schemas.openxmlformats.org/officeDocument/2006/relationships/font" Target="fonts/font4.fntdata"/><Relationship Id="rId64" Type="http://schemas.openxmlformats.org/officeDocument/2006/relationships/font" Target="fonts/font3.fntdata"/><Relationship Id="rId63" Type="http://schemas.openxmlformats.org/officeDocument/2006/relationships/font" Target="fonts/font2.fntdata"/><Relationship Id="rId62" Type="http://schemas.openxmlformats.org/officeDocument/2006/relationships/font" Target="fonts/font1.fntdata"/><Relationship Id="rId61" Type="http://schemas.openxmlformats.org/officeDocument/2006/relationships/tableStyles" Target="tableStyles.xml"/><Relationship Id="rId60" Type="http://schemas.openxmlformats.org/officeDocument/2006/relationships/viewProps" Target="viewProps.xml"/><Relationship Id="rId6" Type="http://schemas.openxmlformats.org/officeDocument/2006/relationships/slide" Target="slides/slide4.xml"/><Relationship Id="rId59" Type="http://schemas.openxmlformats.org/officeDocument/2006/relationships/presProps" Target="presProps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webp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0.webp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-2646360" y="3379739"/>
            <a:ext cx="22823996" cy="2077134"/>
            <a:chOff x="0" y="0"/>
            <a:chExt cx="6011258" cy="5470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11258" cy="547064"/>
            </a:xfrm>
            <a:custGeom>
              <a:avLst/>
              <a:gdLst/>
              <a:ahLst/>
              <a:cxnLst/>
              <a:rect l="l" t="t" r="r" b="b"/>
              <a:pathLst>
                <a:path w="6011258" h="547064">
                  <a:moveTo>
                    <a:pt x="0" y="0"/>
                  </a:moveTo>
                  <a:lnTo>
                    <a:pt x="6011258" y="0"/>
                  </a:lnTo>
                  <a:lnTo>
                    <a:pt x="6011258" y="547064"/>
                  </a:lnTo>
                  <a:lnTo>
                    <a:pt x="0" y="54706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6011258" cy="604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0"/>
                </a:lnSpc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3394659"/>
            <a:ext cx="16002537" cy="17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80"/>
              </a:lnSpc>
              <a:spcBef>
                <a:spcPct val="0"/>
              </a:spcBef>
            </a:pPr>
            <a:r>
              <a:rPr lang="en-US" sz="1027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Khóa ôn tập HSK4++ </a:t>
            </a:r>
            <a:endParaRPr lang="en-US" sz="1027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2471101"/>
            <a:ext cx="11418031" cy="472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5"/>
              </a:lnSpc>
              <a:spcBef>
                <a:spcPct val="0"/>
              </a:spcBef>
            </a:pPr>
            <a:r>
              <a:rPr 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HỆ THỐNG HOA NGỮ HỌC TIẾNG TRUNG QUỐC MỖI NGÀY </a:t>
            </a:r>
            <a:endParaRPr lang="en-US" sz="2760" b="1">
              <a:solidFill>
                <a:srgbClr val="FFFFFF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8780613"/>
            <a:ext cx="1141803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5"/>
              </a:lnSpc>
              <a:spcBef>
                <a:spcPct val="0"/>
              </a:spcBef>
            </a:pPr>
            <a:r>
              <a:rPr 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ĐỀ H41</a:t>
            </a:r>
            <a:r>
              <a:rPr lang="vi-VN" alt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005</a:t>
            </a:r>
            <a:r>
              <a:rPr 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- PHẦN ĐỌC</a:t>
            </a:r>
            <a:endParaRPr lang="en-US" sz="2760" b="1">
              <a:solidFill>
                <a:srgbClr val="FFFFFF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61246" cy="10287000"/>
          </a:xfrm>
          <a:custGeom>
            <a:avLst/>
            <a:gdLst/>
            <a:ahLst/>
            <a:cxnLst/>
            <a:rect l="l" t="t" r="r" b="b"/>
            <a:pathLst>
              <a:path w="5161246" h="10287000">
                <a:moveTo>
                  <a:pt x="0" y="0"/>
                </a:moveTo>
                <a:lnTo>
                  <a:pt x="5161246" y="0"/>
                </a:lnTo>
                <a:lnTo>
                  <a:pt x="51612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528" r="-123804"/>
            </a:stretch>
          </a:blipFill>
        </p:spPr>
      </p:sp>
      <p:grpSp>
        <p:nvGrpSpPr>
          <p:cNvPr id="4" name="Group 4"/>
          <p:cNvGrpSpPr/>
          <p:nvPr/>
        </p:nvGrpSpPr>
        <p:grpSpPr>
          <a:xfrm rot="0">
            <a:off x="3428181" y="6902434"/>
            <a:ext cx="867542" cy="867976"/>
            <a:chOff x="0" y="0"/>
            <a:chExt cx="889005" cy="8894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89005" cy="889450"/>
            </a:xfrm>
            <a:custGeom>
              <a:avLst/>
              <a:gdLst/>
              <a:ahLst/>
              <a:cxnLst/>
              <a:rect l="l" t="t" r="r" b="b"/>
              <a:pathLst>
                <a:path w="889005" h="889450">
                  <a:moveTo>
                    <a:pt x="444502" y="0"/>
                  </a:moveTo>
                  <a:cubicBezTo>
                    <a:pt x="199011" y="0"/>
                    <a:pt x="0" y="199110"/>
                    <a:pt x="0" y="444725"/>
                  </a:cubicBezTo>
                  <a:cubicBezTo>
                    <a:pt x="0" y="690340"/>
                    <a:pt x="199011" y="889450"/>
                    <a:pt x="444502" y="889450"/>
                  </a:cubicBezTo>
                  <a:cubicBezTo>
                    <a:pt x="689994" y="889450"/>
                    <a:pt x="889005" y="690340"/>
                    <a:pt x="889005" y="444725"/>
                  </a:cubicBezTo>
                  <a:cubicBezTo>
                    <a:pt x="889005" y="199110"/>
                    <a:pt x="689994" y="0"/>
                    <a:pt x="44450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83344" y="16711"/>
              <a:ext cx="722316" cy="789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792121"/>
                  </a:solidFill>
                  <a:latin typeface="字由点字典楷" panose="00020600040101010101" charset="-122"/>
                  <a:ea typeface="字由点字典楷" panose="00020600040101010101" charset="-122"/>
                  <a:cs typeface="字由点字典楷" panose="00020600040101010101" charset="-122"/>
                  <a:sym typeface="字由点字典楷" panose="00020600040101010101" charset="-122"/>
                </a:rPr>
                <a:t>1</a:t>
              </a:r>
              <a:endParaRPr lang="en-US" sz="320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3428181" y="8383322"/>
            <a:ext cx="867542" cy="867976"/>
            <a:chOff x="0" y="0"/>
            <a:chExt cx="889005" cy="8894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89005" cy="889450"/>
            </a:xfrm>
            <a:custGeom>
              <a:avLst/>
              <a:gdLst/>
              <a:ahLst/>
              <a:cxnLst/>
              <a:rect l="l" t="t" r="r" b="b"/>
              <a:pathLst>
                <a:path w="889005" h="889450">
                  <a:moveTo>
                    <a:pt x="444502" y="0"/>
                  </a:moveTo>
                  <a:cubicBezTo>
                    <a:pt x="199011" y="0"/>
                    <a:pt x="0" y="199110"/>
                    <a:pt x="0" y="444725"/>
                  </a:cubicBezTo>
                  <a:cubicBezTo>
                    <a:pt x="0" y="690340"/>
                    <a:pt x="199011" y="889450"/>
                    <a:pt x="444502" y="889450"/>
                  </a:cubicBezTo>
                  <a:cubicBezTo>
                    <a:pt x="689994" y="889450"/>
                    <a:pt x="889005" y="690340"/>
                    <a:pt x="889005" y="444725"/>
                  </a:cubicBezTo>
                  <a:cubicBezTo>
                    <a:pt x="889005" y="199110"/>
                    <a:pt x="689994" y="0"/>
                    <a:pt x="44450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83344" y="16711"/>
              <a:ext cx="722316" cy="789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792121"/>
                  </a:solidFill>
                  <a:latin typeface="字由点字典楷" panose="00020600040101010101" charset="-122"/>
                  <a:ea typeface="字由点字典楷" panose="00020600040101010101" charset="-122"/>
                  <a:cs typeface="字由点字典楷" panose="00020600040101010101" charset="-122"/>
                  <a:sym typeface="字由点字典楷" panose="00020600040101010101" charset="-122"/>
                </a:rPr>
                <a:t>2</a:t>
              </a:r>
              <a:endParaRPr lang="en-US" sz="320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686904" y="2353104"/>
            <a:ext cx="8432515" cy="3790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70"/>
              </a:lnSpc>
              <a:spcBef>
                <a:spcPct val="0"/>
              </a:spcBef>
            </a:pPr>
            <a:r>
              <a:rPr lang="en-US" sz="10905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NỘI DUNG TRÌNH BÀY</a:t>
            </a:r>
            <a:endParaRPr lang="en-US" sz="10905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86904" y="6988124"/>
            <a:ext cx="10714950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TỪ VỰNG</a:t>
            </a:r>
            <a:endParaRPr lang="en-US" sz="370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686904" y="8469012"/>
            <a:ext cx="10714950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CẤU TRÚC CẦN CHÚ Ý</a:t>
            </a:r>
            <a:endParaRPr lang="en-US" sz="370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04797" y="3374876"/>
            <a:ext cx="10078406" cy="3184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85"/>
              </a:lnSpc>
              <a:spcBef>
                <a:spcPct val="0"/>
              </a:spcBef>
            </a:pPr>
            <a:r>
              <a:rPr lang="en-US" sz="1863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1863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举办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j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ǔ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bàn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tổ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610600" y="1714500"/>
            <a:ext cx="6196965" cy="62407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味道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w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èidao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mùi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vị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772400" y="4305300"/>
            <a:ext cx="8752840" cy="46374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913750" y="2198259"/>
            <a:ext cx="7723912" cy="6676868"/>
          </a:xfrm>
          <a:custGeom>
            <a:avLst/>
            <a:gdLst/>
            <a:ahLst/>
            <a:cxnLst/>
            <a:rect l="l" t="t" r="r" b="b"/>
            <a:pathLst>
              <a:path w="7723912" h="6676868">
                <a:moveTo>
                  <a:pt x="0" y="0"/>
                </a:moveTo>
                <a:lnTo>
                  <a:pt x="7723912" y="0"/>
                </a:lnTo>
                <a:lnTo>
                  <a:pt x="7723912" y="6676868"/>
                </a:lnTo>
                <a:lnTo>
                  <a:pt x="0" y="6676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873" r="-14873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886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坚持</a:t>
            </a:r>
            <a:endParaRPr 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jiānchí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683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kiên trì</a:t>
            </a:r>
            <a:endParaRPr 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食品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shíp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ǐ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thực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phẩm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924800" y="2249170"/>
            <a:ext cx="8074025" cy="66103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流行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liúxíng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thịnh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hành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, tính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229600" y="3619500"/>
            <a:ext cx="8248650" cy="52292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主动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zhǔdòn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chủ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Phó từ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, tính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924800" y="3543300"/>
            <a:ext cx="7936230" cy="53295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重新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chóngxīn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lại, làm lại, bắt </a:t>
            </a: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ầu lại</a:t>
            </a:r>
            <a:endParaRPr lang="en-US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Phó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753600" y="2531745"/>
            <a:ext cx="6225540" cy="52228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来不及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láibují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không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kịp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525000" y="2566035"/>
            <a:ext cx="6894195" cy="61499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严重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yán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zhòng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nghiêm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trọng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305800" y="3162300"/>
            <a:ext cx="7355840" cy="56241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养成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yǎngchén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hình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thành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7467600" y="2705100"/>
            <a:ext cx="7904480" cy="6248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改掉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idiào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sửa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bỏ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753600" y="2933700"/>
            <a:ext cx="6201410" cy="58007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态度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tàidu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thái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10058400" y="3771900"/>
            <a:ext cx="6536690" cy="517588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提醒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tíx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ǐ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nhắc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nhở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42987" y="59817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915400" y="3390900"/>
            <a:ext cx="6253480" cy="560006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收入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ōu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ru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thu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nhập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7696200" y="2628900"/>
            <a:ext cx="9144000" cy="62636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奖金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ji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ngjīn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372344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tiền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thưởng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296400" y="4384040"/>
            <a:ext cx="5873750" cy="457009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抱着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bàozhe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ôm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305800" y="2628900"/>
            <a:ext cx="6572250" cy="641223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成熟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chéngshú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trưởng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thành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8239125" y="3281045"/>
            <a:ext cx="8143875" cy="557085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标准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biāozhǔ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tiêu ch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uẩn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046845" y="2654300"/>
            <a:ext cx="6040755" cy="6146800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53500" y="4953000"/>
            <a:ext cx="3810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全长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quánchán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toàn bộ chiều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dài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7848600" y="4000500"/>
            <a:ext cx="7798435" cy="50622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组成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ǔ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chéng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cấu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thành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036050" y="1677670"/>
            <a:ext cx="5937250" cy="72072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提前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tíqián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trước, sớm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hơn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Phó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696200" y="3390900"/>
            <a:ext cx="7997190" cy="53251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堵车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ǔ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chē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tắ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đường, kẹt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xe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7772400" y="2101850"/>
            <a:ext cx="8721725" cy="68078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913750" y="2198259"/>
            <a:ext cx="7723912" cy="6676868"/>
          </a:xfrm>
          <a:custGeom>
            <a:avLst/>
            <a:gdLst/>
            <a:ahLst/>
            <a:cxnLst/>
            <a:rect l="l" t="t" r="r" b="b"/>
            <a:pathLst>
              <a:path w="7723912" h="6676868">
                <a:moveTo>
                  <a:pt x="0" y="0"/>
                </a:moveTo>
                <a:lnTo>
                  <a:pt x="7723912" y="0"/>
                </a:lnTo>
                <a:lnTo>
                  <a:pt x="7723912" y="6676868"/>
                </a:lnTo>
                <a:lnTo>
                  <a:pt x="0" y="6676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873" r="-14873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886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鼓励</a:t>
            </a:r>
            <a:endParaRPr 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gǔlì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683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cổ vũ, khuyến khích</a:t>
            </a:r>
            <a:endParaRPr 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表扬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bi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oyán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khen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8229600" y="3238500"/>
            <a:ext cx="7348220" cy="561911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打折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zhé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giảm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giá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144000" y="2265045"/>
            <a:ext cx="6656705" cy="655193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主演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zh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ǔ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y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đóng vai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chính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8153400" y="1824990"/>
            <a:ext cx="7528560" cy="713232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电视剧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diànshìjù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phim truyền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hình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763000" y="4610100"/>
            <a:ext cx="6961505" cy="422211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亲戚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qīnqi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họ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hàng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8153400" y="3543300"/>
            <a:ext cx="7121525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律师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ǜ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shī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luật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sư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7086600" y="1790700"/>
            <a:ext cx="9753600" cy="69723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913750" y="2198259"/>
            <a:ext cx="7723912" cy="6676868"/>
          </a:xfrm>
          <a:custGeom>
            <a:avLst/>
            <a:gdLst/>
            <a:ahLst/>
            <a:cxnLst/>
            <a:rect l="l" t="t" r="r" b="b"/>
            <a:pathLst>
              <a:path w="7723912" h="6676868">
                <a:moveTo>
                  <a:pt x="0" y="0"/>
                </a:moveTo>
                <a:lnTo>
                  <a:pt x="7723912" y="0"/>
                </a:lnTo>
                <a:lnTo>
                  <a:pt x="7723912" y="6676868"/>
                </a:lnTo>
                <a:lnTo>
                  <a:pt x="0" y="6676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873" r="-14873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886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吸引</a:t>
            </a:r>
            <a:endParaRPr 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xīyǐn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683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thu hút</a:t>
            </a:r>
            <a:endParaRPr 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尊重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zūnzhòn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tôn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trọng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21930" y="4305300"/>
            <a:ext cx="7515860" cy="464058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顺序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shùnxù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thứ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tự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7924800" y="4720590"/>
            <a:ext cx="8277225" cy="329946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礼貌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ǐ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mào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lịch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sự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696200" y="4381500"/>
            <a:ext cx="7940040" cy="444246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污染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wūr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ô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nhiễm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, danh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6705600" y="3086100"/>
            <a:ext cx="9102725" cy="588327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逐渐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zhújiàn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dần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dần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Phó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48600" y="3048000"/>
            <a:ext cx="6823075" cy="589661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准确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zh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ǔ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nqu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è</a:t>
            </a:r>
            <a:endParaRPr lang="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ính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xác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431530" y="3122295"/>
            <a:ext cx="6412230" cy="593026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新鲜感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xīnxiān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’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cảm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giác mới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mẻ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9829800" y="4076700"/>
            <a:ext cx="6489700" cy="475424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减肥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ji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nféi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giảm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cân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 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7302500" y="3302000"/>
            <a:ext cx="6482715" cy="564896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科学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kēxué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khoa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học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 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981950" y="3776980"/>
            <a:ext cx="7165975" cy="503936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有效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y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ǒ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uxiào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hiệu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quả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7970520" y="3493770"/>
            <a:ext cx="7117080" cy="531685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温差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wēnchā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chênh lệch nhiệt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153400" y="3338830"/>
            <a:ext cx="8252460" cy="559308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470900" y="3042404"/>
            <a:ext cx="11346200" cy="3983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00"/>
              </a:lnSpc>
            </a:pPr>
            <a:r>
              <a:rPr lang="en-US" sz="1143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NGỮ PHÁP</a:t>
            </a:r>
            <a:endParaRPr lang="en-US" sz="1143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  <a:p>
            <a:pPr algn="ctr">
              <a:lnSpc>
                <a:spcPts val="16000"/>
              </a:lnSpc>
              <a:spcBef>
                <a:spcPct val="0"/>
              </a:spcBef>
            </a:pPr>
            <a:r>
              <a:rPr lang="en-US" sz="1143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CẦN CHÚ Ý</a:t>
            </a:r>
            <a:endParaRPr lang="en-US" sz="1143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1301787"/>
          </a:xfrm>
          <a:custGeom>
            <a:avLst/>
            <a:gdLst/>
            <a:ahLst/>
            <a:cxnLst/>
            <a:rect l="l" t="t" r="r" b="b"/>
            <a:pathLst>
              <a:path w="15150404" h="1301787">
                <a:moveTo>
                  <a:pt x="0" y="0"/>
                </a:moveTo>
                <a:lnTo>
                  <a:pt x="15150404" y="0"/>
                </a:lnTo>
                <a:lnTo>
                  <a:pt x="15150404" y="1301787"/>
                </a:lnTo>
                <a:lnTo>
                  <a:pt x="0" y="130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876" b="-4757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709108"/>
            <a:ext cx="14705037" cy="855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zh-CN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越</a:t>
            </a:r>
            <a:r>
              <a:rPr lang="en-US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Tính từ/</a:t>
            </a:r>
            <a:r>
              <a:rPr lang="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</a:t>
            </a:r>
            <a:r>
              <a:rPr lang="en-US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ộng từ + </a:t>
            </a:r>
            <a:r>
              <a:rPr lang="zh-CN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越</a:t>
            </a:r>
            <a:r>
              <a:rPr lang="en-US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Tính từ/</a:t>
            </a:r>
            <a:r>
              <a:rPr lang="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</a:t>
            </a:r>
            <a:r>
              <a:rPr lang="en-US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ộng từ</a:t>
            </a:r>
            <a:endParaRPr lang="en-US" altLang="en-US" sz="4765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43900"/>
            <a:ext cx="12597556" cy="2869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时间越长，味道越好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天气越冷，衣服越厚。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他越想越生气。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2354733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Diễn tả hai sự việc/cảm giác cùng t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ă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 hoặc cùng giảm theo mức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càng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càng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…)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923415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1301787"/>
          </a:xfrm>
          <a:custGeom>
            <a:avLst/>
            <a:gdLst/>
            <a:ahLst/>
            <a:cxnLst/>
            <a:rect l="l" t="t" r="r" b="b"/>
            <a:pathLst>
              <a:path w="15150404" h="1301787">
                <a:moveTo>
                  <a:pt x="0" y="0"/>
                </a:moveTo>
                <a:lnTo>
                  <a:pt x="15150404" y="0"/>
                </a:lnTo>
                <a:lnTo>
                  <a:pt x="15150404" y="1301787"/>
                </a:lnTo>
                <a:lnTo>
                  <a:pt x="0" y="130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876" b="-4757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62000" y="709295"/>
            <a:ext cx="16074390" cy="85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zh-CN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本来</a:t>
            </a:r>
            <a:r>
              <a:rPr lang="en-US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tình huống ban </a:t>
            </a:r>
            <a:r>
              <a:rPr lang="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ầu</a:t>
            </a:r>
            <a:r>
              <a:rPr lang="en-US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</a:t>
            </a:r>
            <a:r>
              <a:rPr lang="zh-CN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可是</a:t>
            </a:r>
            <a:r>
              <a:rPr lang="en-US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kết quả trái ng</a:t>
            </a:r>
            <a:r>
              <a:rPr lang="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ư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ợc</a:t>
            </a:r>
            <a:endParaRPr lang="en-US" altLang="en-US" sz="400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" y="5753100"/>
            <a:ext cx="15134590" cy="3826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我本来已经打算放弃了，可是他的话让我改变了主意</a:t>
            </a: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我们本来要去旅游，可是下雨了</a:t>
            </a: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。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  <a:spcBef>
                <a:spcPct val="0"/>
              </a:spcBef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我们本来很有信心，可是最后还是失败了。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2354733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Nhấn mạnh sự trái ng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ợc giữa dự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ịnh – mong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ợi ban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ầu và kết quả thực tế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Vốn d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ĩ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 nh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ư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ng…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923415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1301787"/>
          </a:xfrm>
          <a:custGeom>
            <a:avLst/>
            <a:gdLst/>
            <a:ahLst/>
            <a:cxnLst/>
            <a:rect l="l" t="t" r="r" b="b"/>
            <a:pathLst>
              <a:path w="15150404" h="1301787">
                <a:moveTo>
                  <a:pt x="0" y="0"/>
                </a:moveTo>
                <a:lnTo>
                  <a:pt x="15150404" y="0"/>
                </a:lnTo>
                <a:lnTo>
                  <a:pt x="15150404" y="1301787"/>
                </a:lnTo>
                <a:lnTo>
                  <a:pt x="0" y="130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876" b="-4757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62000" y="709295"/>
            <a:ext cx="16074390" cy="85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zh-CN" altLang="en-US" sz="54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除了</a:t>
            </a:r>
            <a:r>
              <a:rPr lang="en-US" altLang="en-US" sz="54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A + </a:t>
            </a:r>
            <a:r>
              <a:rPr lang="zh-CN" altLang="en-US" sz="54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以外，还</a:t>
            </a:r>
            <a:r>
              <a:rPr lang="en-US" altLang="en-US" sz="54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B</a:t>
            </a:r>
            <a:endParaRPr lang="en-US" altLang="en-US" sz="540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" y="5753100"/>
            <a:ext cx="15134590" cy="3826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除了提醒人们节约用电以外，它还希望引起人们的关注</a:t>
            </a: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除了中文以外，他还会英语和日语。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除了我以外，还有三个人参加。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2354733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Nhấn mạnh sự bổ sung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Ngoài A ra còn có B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923415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1301787"/>
          </a:xfrm>
          <a:custGeom>
            <a:avLst/>
            <a:gdLst/>
            <a:ahLst/>
            <a:cxnLst/>
            <a:rect l="l" t="t" r="r" b="b"/>
            <a:pathLst>
              <a:path w="15150404" h="1301787">
                <a:moveTo>
                  <a:pt x="0" y="0"/>
                </a:moveTo>
                <a:lnTo>
                  <a:pt x="15150404" y="0"/>
                </a:lnTo>
                <a:lnTo>
                  <a:pt x="15150404" y="1301787"/>
                </a:lnTo>
                <a:lnTo>
                  <a:pt x="0" y="130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876" b="-4757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62000" y="709295"/>
            <a:ext cx="16074390" cy="85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zh-CN" altLang="en-US" sz="54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即使</a:t>
            </a:r>
            <a:r>
              <a:rPr lang="en-US" altLang="en-US" sz="54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</a:t>
            </a:r>
            <a:r>
              <a:rPr lang="en-US" altLang="en-US" sz="36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tình huống khó kh</a:t>
            </a:r>
            <a:r>
              <a:rPr lang="" altLang="en-US" sz="36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ă</a:t>
            </a:r>
            <a:r>
              <a:rPr lang="en-US" altLang="en-US" sz="36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n </a:t>
            </a:r>
            <a:r>
              <a:rPr lang="en-US" altLang="en-US" sz="54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+ </a:t>
            </a:r>
            <a:r>
              <a:rPr lang="zh-CN" altLang="en-US" sz="54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也</a:t>
            </a:r>
            <a:r>
              <a:rPr lang="en-US" altLang="en-US" sz="54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</a:t>
            </a:r>
            <a:r>
              <a:rPr lang="en-US" altLang="en-US" sz="36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kết quả không thay </a:t>
            </a:r>
            <a:r>
              <a:rPr lang="" altLang="en-US" sz="36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</a:t>
            </a:r>
            <a:r>
              <a:rPr lang="en-US" altLang="en-US" sz="36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ổi</a:t>
            </a:r>
            <a:endParaRPr lang="en-US" altLang="en-US" sz="360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" y="5753100"/>
            <a:ext cx="15134590" cy="3826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即使只是陪他们吃吃饭、聊聊天，他们也会感到幸福</a:t>
            </a: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即使下雨，我也要去上课。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即使很累，他也坚持工作。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66800" y="3466863"/>
            <a:ext cx="12354733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Dù cho / cho dù có tình huống khó kh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ă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n, giả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ịnh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thì kết quả vẫn không thay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ổi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Cho dù… thì vẫn…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923415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1301787"/>
          </a:xfrm>
          <a:custGeom>
            <a:avLst/>
            <a:gdLst/>
            <a:ahLst/>
            <a:cxnLst/>
            <a:rect l="l" t="t" r="r" b="b"/>
            <a:pathLst>
              <a:path w="15150404" h="1301787">
                <a:moveTo>
                  <a:pt x="0" y="0"/>
                </a:moveTo>
                <a:lnTo>
                  <a:pt x="15150404" y="0"/>
                </a:lnTo>
                <a:lnTo>
                  <a:pt x="15150404" y="1301787"/>
                </a:lnTo>
                <a:lnTo>
                  <a:pt x="0" y="130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876" b="-4757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62000" y="709295"/>
            <a:ext cx="16074390" cy="85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zh-CN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虽然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nh</a:t>
            </a:r>
            <a:r>
              <a:rPr lang="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ư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ợc </a:t>
            </a:r>
            <a:r>
              <a:rPr lang="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iểm + </a:t>
            </a:r>
            <a:r>
              <a:rPr lang="zh-CN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但是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</a:t>
            </a:r>
            <a:r>
              <a:rPr lang="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ư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u </a:t>
            </a:r>
            <a:r>
              <a:rPr lang="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iểm</a:t>
            </a:r>
            <a:endParaRPr lang="en-US" altLang="en-US" sz="400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" y="5753100"/>
            <a:ext cx="15134590" cy="2869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工资虽然不算高，但是奖金很多</a:t>
            </a: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虽然这本书很贵，但是很有用。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然他年纪大了，但是身体很好。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5443"/>
            <a:ext cx="12354733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Thừa nhận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iểm ch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a tốt / khó kh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ă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 nhấn mạnh mặt tích cực / kết quả tốt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Mặc dù… nh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ư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ng…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923415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1301787"/>
          </a:xfrm>
          <a:custGeom>
            <a:avLst/>
            <a:gdLst/>
            <a:ahLst/>
            <a:cxnLst/>
            <a:rect l="l" t="t" r="r" b="b"/>
            <a:pathLst>
              <a:path w="15150404" h="1301787">
                <a:moveTo>
                  <a:pt x="0" y="0"/>
                </a:moveTo>
                <a:lnTo>
                  <a:pt x="15150404" y="0"/>
                </a:lnTo>
                <a:lnTo>
                  <a:pt x="15150404" y="1301787"/>
                </a:lnTo>
                <a:lnTo>
                  <a:pt x="0" y="130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876" b="-4757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62000" y="709295"/>
            <a:ext cx="16074390" cy="85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zh-CN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因为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nguyên nhân</a:t>
            </a:r>
            <a:r>
              <a:rPr lang="zh-CN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，所以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kết quả</a:t>
            </a:r>
            <a:endParaRPr lang="en-US" altLang="en-US" sz="400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" y="5753100"/>
            <a:ext cx="15134590" cy="2869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因为太高，所以空气比较少</a:t>
            </a: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因为下雨了，所以我没去上班。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因为他生病了，所以今天请假。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5443"/>
            <a:ext cx="12354733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êu nguyên nhân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zh-C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👉</a:t>
            </a:r>
            <a:r>
              <a:rPr lang="vi-VN" altLang="zh-CN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dẫn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ến kết quả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Bởi vì… nên…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923415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1301787"/>
          </a:xfrm>
          <a:custGeom>
            <a:avLst/>
            <a:gdLst/>
            <a:ahLst/>
            <a:cxnLst/>
            <a:rect l="l" t="t" r="r" b="b"/>
            <a:pathLst>
              <a:path w="15150404" h="1301787">
                <a:moveTo>
                  <a:pt x="0" y="0"/>
                </a:moveTo>
                <a:lnTo>
                  <a:pt x="15150404" y="0"/>
                </a:lnTo>
                <a:lnTo>
                  <a:pt x="15150404" y="1301787"/>
                </a:lnTo>
                <a:lnTo>
                  <a:pt x="0" y="130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876" b="-4757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62000" y="709295"/>
            <a:ext cx="16074390" cy="85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zh-CN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不但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/</a:t>
            </a:r>
            <a:r>
              <a:rPr lang="zh-CN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不仅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A</a:t>
            </a:r>
            <a:r>
              <a:rPr lang="zh-CN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，而且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B</a:t>
            </a:r>
            <a:endParaRPr lang="en-US" altLang="en-US" sz="400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" y="5753100"/>
            <a:ext cx="15134590" cy="2869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她不但会说中文，而且会写汉字。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不但交通方便，而且价格便宜。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他不仅完成了任务，而且做得很好。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5443"/>
            <a:ext cx="12354733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Nhấn mạnh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ý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B mạnh hơn / quan trọng hơn A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Không những… mà còn…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923415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1301787"/>
          </a:xfrm>
          <a:custGeom>
            <a:avLst/>
            <a:gdLst/>
            <a:ahLst/>
            <a:cxnLst/>
            <a:rect l="l" t="t" r="r" b="b"/>
            <a:pathLst>
              <a:path w="15150404" h="1301787">
                <a:moveTo>
                  <a:pt x="0" y="0"/>
                </a:moveTo>
                <a:lnTo>
                  <a:pt x="15150404" y="0"/>
                </a:lnTo>
                <a:lnTo>
                  <a:pt x="15150404" y="1301787"/>
                </a:lnTo>
                <a:lnTo>
                  <a:pt x="0" y="130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876" b="-4757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62000" y="709295"/>
            <a:ext cx="16074390" cy="85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zh-CN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只要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</a:t>
            </a:r>
            <a:r>
              <a:rPr lang="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iều kiện tối thiểu + </a:t>
            </a:r>
            <a:r>
              <a:rPr lang="zh-CN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就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kết quả chắc chắn</a:t>
            </a:r>
            <a:endParaRPr lang="en-US" altLang="en-US" sz="400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" y="5753100"/>
            <a:ext cx="15134590" cy="2869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只要坚持，就一定能成功。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只要一打电话，他就会来。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只要不迟到，就没问题。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5443"/>
            <a:ext cx="12354733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hỉ cần A, thì chắc chắn B xảy ra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→ Nhấn mạnh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iều kiện tối thiểu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ể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ạt kết quả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Chỉ cần… thì sẽ…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923415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1301787"/>
          </a:xfrm>
          <a:custGeom>
            <a:avLst/>
            <a:gdLst/>
            <a:ahLst/>
            <a:cxnLst/>
            <a:rect l="l" t="t" r="r" b="b"/>
            <a:pathLst>
              <a:path w="15150404" h="1301787">
                <a:moveTo>
                  <a:pt x="0" y="0"/>
                </a:moveTo>
                <a:lnTo>
                  <a:pt x="15150404" y="0"/>
                </a:lnTo>
                <a:lnTo>
                  <a:pt x="15150404" y="1301787"/>
                </a:lnTo>
                <a:lnTo>
                  <a:pt x="0" y="130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876" b="-4757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62000" y="709295"/>
            <a:ext cx="16074390" cy="85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zh-CN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总的来说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kết luận chung</a:t>
            </a:r>
            <a:endParaRPr lang="en-US" altLang="en-US" sz="400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" y="5753100"/>
            <a:ext cx="15134590" cy="3826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总的来说，收入还不错。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总的来说，这次考试大家表现得很好。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总的来说，这家饭店的菜很不错，但服务需要改进。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5443"/>
            <a:ext cx="12354733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ờng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ứng ở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ầu câu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ể mở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ầu kết luận.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Vế sau là nhận xét tổng thể.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Nói chung mà nói…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923415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1301787"/>
          </a:xfrm>
          <a:custGeom>
            <a:avLst/>
            <a:gdLst/>
            <a:ahLst/>
            <a:cxnLst/>
            <a:rect l="l" t="t" r="r" b="b"/>
            <a:pathLst>
              <a:path w="15150404" h="1301787">
                <a:moveTo>
                  <a:pt x="0" y="0"/>
                </a:moveTo>
                <a:lnTo>
                  <a:pt x="15150404" y="0"/>
                </a:lnTo>
                <a:lnTo>
                  <a:pt x="15150404" y="1301787"/>
                </a:lnTo>
                <a:lnTo>
                  <a:pt x="0" y="130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876" b="-4757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62000" y="709295"/>
            <a:ext cx="16074390" cy="85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zh-CN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不能光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A</a:t>
            </a:r>
            <a:r>
              <a:rPr lang="zh-CN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，还要</a:t>
            </a:r>
            <a:r>
              <a:rPr lang="en-US" altLang="en-US" sz="400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B</a:t>
            </a:r>
            <a:endParaRPr lang="en-US" altLang="en-US" sz="400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" y="5753100"/>
            <a:ext cx="15134590" cy="2869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不能光看经济增长，还要重视环境保护。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学习不能光看书，还要多做练习。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身体健康不能光锻炼，还要注意饮食。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5443"/>
            <a:ext cx="12354733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Nhấn mạnh A là ch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a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ủ, cần bổ sung B.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Không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thể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chỉ… mà còn phải…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56763" y="4953000"/>
            <a:ext cx="16002537" cy="17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80"/>
              </a:lnSpc>
              <a:spcBef>
                <a:spcPct val="0"/>
              </a:spcBef>
            </a:pPr>
            <a:r>
              <a:rPr lang="en-US" sz="1027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Khóa ôn tập HSK4++ </a:t>
            </a:r>
            <a:endParaRPr lang="en-US" sz="1027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50583" y="2778359"/>
            <a:ext cx="13186833" cy="191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10"/>
              </a:lnSpc>
            </a:pPr>
            <a:r>
              <a:rPr lang="en-US" sz="5510" b="1">
                <a:solidFill>
                  <a:srgbClr val="FFFFFF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HỆ THỐNG HOA NGỮ</a:t>
            </a:r>
            <a:endParaRPr lang="en-US" sz="5510" b="1">
              <a:solidFill>
                <a:srgbClr val="FFFFFF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  <a:p>
            <a:pPr algn="ctr">
              <a:lnSpc>
                <a:spcPts val="7710"/>
              </a:lnSpc>
              <a:spcBef>
                <a:spcPct val="0"/>
              </a:spcBef>
            </a:pPr>
            <a:r>
              <a:rPr lang="en-US" sz="5510" b="1">
                <a:solidFill>
                  <a:srgbClr val="FFFFFF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HỌC TIẾNG TRUNG QUỐC MỖI NGÀY </a:t>
            </a:r>
            <a:endParaRPr lang="en-US" sz="5510" b="1">
              <a:solidFill>
                <a:srgbClr val="FFFFFF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434985" y="7090641"/>
            <a:ext cx="1141803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5"/>
              </a:lnSpc>
              <a:spcBef>
                <a:spcPct val="0"/>
              </a:spcBef>
            </a:pPr>
            <a:r>
              <a:rPr lang="en-US" sz="2760" b="1">
                <a:solidFill>
                  <a:srgbClr val="FFFFFF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ĐỀ H41</a:t>
            </a:r>
            <a:r>
              <a:rPr lang="vi-VN" altLang="en-US" sz="2760" b="1">
                <a:solidFill>
                  <a:srgbClr val="FFFFFF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005</a:t>
            </a:r>
            <a:r>
              <a:rPr lang="en-US" sz="2760" b="1">
                <a:solidFill>
                  <a:srgbClr val="FFFFFF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 - PHẦN ĐỌC</a:t>
            </a:r>
            <a:endParaRPr lang="en-US" sz="2760" b="1">
              <a:solidFill>
                <a:srgbClr val="FFFFFF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4989</Words>
  <Application>WPS Presentation</Application>
  <PresentationFormat>On-screen Show (4:3)</PresentationFormat>
  <Paragraphs>645</Paragraphs>
  <Slides>56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69" baseType="lpstr">
      <vt:lpstr>Arial</vt:lpstr>
      <vt:lpstr>SimSun</vt:lpstr>
      <vt:lpstr>Wingdings</vt:lpstr>
      <vt:lpstr>Muli Heavy</vt:lpstr>
      <vt:lpstr>Muli Bold</vt:lpstr>
      <vt:lpstr>字由点字典楷</vt:lpstr>
      <vt:lpstr>字由点字典楷 Bold</vt:lpstr>
      <vt:lpstr>Muli</vt:lpstr>
      <vt:lpstr>Calibri</vt:lpstr>
      <vt:lpstr>Microsoft YaHei</vt:lpstr>
      <vt:lpstr>Arial Unicode MS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Bản sao của  Đề H41329 phần Đọc</dc:title>
  <dc:creator/>
  <cp:lastModifiedBy>HUỲNH THỊ MỸ QUỲNH</cp:lastModifiedBy>
  <cp:revision>7</cp:revision>
  <dcterms:created xsi:type="dcterms:W3CDTF">2006-08-16T00:00:00Z</dcterms:created>
  <dcterms:modified xsi:type="dcterms:W3CDTF">2026-01-13T09:20:08Z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04A54B42021C45AC9F6DA70872DA4E3F_12</vt:lpwstr>
  </property>
  <property fmtid="{D5CDD505-2E9C-101B-9397-08002B2CF9AE}" pid="3" name="KSOProductBuildVer">
    <vt:lpwstr>1033-12.2.0.23196</vt:lpwstr>
  </property>
</Properties>
</file>