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27.webp" ContentType="image/webp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94" r:id="rId34"/>
    <p:sldId id="296" r:id="rId35"/>
    <p:sldId id="295" r:id="rId36"/>
    <p:sldId id="298" r:id="rId37"/>
    <p:sldId id="299" r:id="rId38"/>
    <p:sldId id="297" r:id="rId39"/>
    <p:sldId id="300" r:id="rId40"/>
    <p:sldId id="301" r:id="rId41"/>
    <p:sldId id="302" r:id="rId42"/>
    <p:sldId id="303" r:id="rId43"/>
    <p:sldId id="304" r:id="rId44"/>
    <p:sldId id="306" r:id="rId45"/>
    <p:sldId id="305" r:id="rId46"/>
    <p:sldId id="307" r:id="rId47"/>
    <p:sldId id="287" r:id="rId48"/>
    <p:sldId id="288" r:id="rId49"/>
    <p:sldId id="289" r:id="rId50"/>
    <p:sldId id="290" r:id="rId51"/>
    <p:sldId id="291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292" r:id="rId69"/>
  </p:sldIdLst>
  <p:sldSz cx="18288000" cy="10287000"/>
  <p:notesSz cx="6858000" cy="9144000"/>
  <p:embeddedFontLst>
    <p:embeddedFont>
      <p:font typeface="Muli Heavy" panose="00000A00000000000000"/>
      <p:bold r:id="rId73"/>
    </p:embeddedFont>
    <p:embeddedFont>
      <p:font typeface="Muli Bold" panose="00000800000000000000"/>
      <p:bold r:id="rId74"/>
    </p:embeddedFont>
    <p:embeddedFont>
      <p:font typeface="Muli" panose="00000500000000000000"/>
      <p:regular r:id="rId75"/>
    </p:embeddedFont>
    <p:embeddedFont>
      <p:font typeface="Calibri" panose="020F0502020204030204" charset="0"/>
      <p:regular r:id="rId76"/>
      <p:bold r:id="rId77"/>
      <p:italic r:id="rId78"/>
      <p:boldItalic r:id="rId79"/>
    </p:embeddedFont>
    <p:embeddedFont>
      <p:font typeface="Arial Narrow" panose="020B0606020202030204" charset="0"/>
      <p:regular r:id="rId80"/>
      <p:bold r:id="rId81"/>
      <p:italic r:id="rId82"/>
      <p:boldItalic r:id="rId83"/>
    </p:embeddedFont>
    <p:embeddedFont>
      <p:font typeface="Agency FB" panose="020B0503020202020204" charset="0"/>
      <p:regular r:id="rId84"/>
      <p:bold r:id="rId8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92121"/>
    <a:srgbClr val="9957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5" Type="http://schemas.openxmlformats.org/officeDocument/2006/relationships/font" Target="fonts/font13.fntdata"/><Relationship Id="rId84" Type="http://schemas.openxmlformats.org/officeDocument/2006/relationships/font" Target="fonts/font12.fntdata"/><Relationship Id="rId83" Type="http://schemas.openxmlformats.org/officeDocument/2006/relationships/font" Target="fonts/font11.fntdata"/><Relationship Id="rId82" Type="http://schemas.openxmlformats.org/officeDocument/2006/relationships/font" Target="fonts/font10.fntdata"/><Relationship Id="rId81" Type="http://schemas.openxmlformats.org/officeDocument/2006/relationships/font" Target="fonts/font9.fntdata"/><Relationship Id="rId80" Type="http://schemas.openxmlformats.org/officeDocument/2006/relationships/font" Target="fonts/font8.fntdata"/><Relationship Id="rId8" Type="http://schemas.openxmlformats.org/officeDocument/2006/relationships/slide" Target="slides/slide6.xml"/><Relationship Id="rId79" Type="http://schemas.openxmlformats.org/officeDocument/2006/relationships/font" Target="fonts/font7.fntdata"/><Relationship Id="rId78" Type="http://schemas.openxmlformats.org/officeDocument/2006/relationships/font" Target="fonts/font6.fntdata"/><Relationship Id="rId77" Type="http://schemas.openxmlformats.org/officeDocument/2006/relationships/font" Target="fonts/font5.fntdata"/><Relationship Id="rId76" Type="http://schemas.openxmlformats.org/officeDocument/2006/relationships/font" Target="fonts/font4.fntdata"/><Relationship Id="rId75" Type="http://schemas.openxmlformats.org/officeDocument/2006/relationships/font" Target="fonts/font3.fntdata"/><Relationship Id="rId74" Type="http://schemas.openxmlformats.org/officeDocument/2006/relationships/font" Target="fonts/font2.fntdata"/><Relationship Id="rId73" Type="http://schemas.openxmlformats.org/officeDocument/2006/relationships/font" Target="fonts/font1.fntdata"/><Relationship Id="rId72" Type="http://schemas.openxmlformats.org/officeDocument/2006/relationships/tableStyles" Target="tableStyles.xml"/><Relationship Id="rId71" Type="http://schemas.openxmlformats.org/officeDocument/2006/relationships/viewProps" Target="viewProps.xml"/><Relationship Id="rId70" Type="http://schemas.openxmlformats.org/officeDocument/2006/relationships/presProps" Target="presProps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7.webp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9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3.jpe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jpeg"/><Relationship Id="rId1" Type="http://schemas.openxmlformats.org/officeDocument/2006/relationships/image" Target="../media/image2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-2646360" y="3379739"/>
            <a:ext cx="22823996" cy="2077134"/>
            <a:chOff x="0" y="0"/>
            <a:chExt cx="6011258" cy="54706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11258" cy="547064"/>
            </a:xfrm>
            <a:custGeom>
              <a:avLst/>
              <a:gdLst/>
              <a:ahLst/>
              <a:cxnLst/>
              <a:rect l="l" t="t" r="r" b="b"/>
              <a:pathLst>
                <a:path w="6011258" h="547064">
                  <a:moveTo>
                    <a:pt x="0" y="0"/>
                  </a:moveTo>
                  <a:lnTo>
                    <a:pt x="6011258" y="0"/>
                  </a:lnTo>
                  <a:lnTo>
                    <a:pt x="6011258" y="547064"/>
                  </a:lnTo>
                  <a:lnTo>
                    <a:pt x="0" y="54706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6011258" cy="6042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10"/>
                </a:lnSpc>
              </a:p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3394659"/>
            <a:ext cx="16002537" cy="17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80"/>
              </a:lnSpc>
              <a:spcBef>
                <a:spcPct val="0"/>
              </a:spcBef>
            </a:pPr>
            <a:r>
              <a:rPr lang="en-US" sz="1027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Khóa ôn tập HSK4++ </a:t>
            </a:r>
            <a:endParaRPr lang="en-US" sz="1027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2471101"/>
            <a:ext cx="11418031" cy="472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5"/>
              </a:lnSpc>
              <a:spcBef>
                <a:spcPct val="0"/>
              </a:spcBef>
            </a:pPr>
            <a:r>
              <a:rPr 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HỆ THỐNG HOA NGỮ HỌC TIẾNG TRUNG QUỐC MỖI NGÀY </a:t>
            </a:r>
            <a:endParaRPr lang="en-US" sz="2760" b="1">
              <a:solidFill>
                <a:srgbClr val="FFFFFF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8780613"/>
            <a:ext cx="1141803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5"/>
              </a:lnSpc>
              <a:spcBef>
                <a:spcPct val="0"/>
              </a:spcBef>
            </a:pPr>
            <a:r>
              <a:rPr 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ĐỀ H41</a:t>
            </a:r>
            <a:r>
              <a:rPr lang="vi-VN" alt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005</a:t>
            </a:r>
            <a:r>
              <a:rPr 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- PHẦN NGHE</a:t>
            </a:r>
            <a:endParaRPr lang="en-US" sz="2760" b="1">
              <a:solidFill>
                <a:srgbClr val="FFFFFF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0"/>
            <a:ext cx="5161246" cy="10287000"/>
          </a:xfrm>
          <a:custGeom>
            <a:avLst/>
            <a:gdLst/>
            <a:ahLst/>
            <a:cxnLst/>
            <a:rect l="l" t="t" r="r" b="b"/>
            <a:pathLst>
              <a:path w="5161246" h="10287000">
                <a:moveTo>
                  <a:pt x="0" y="0"/>
                </a:moveTo>
                <a:lnTo>
                  <a:pt x="5161246" y="0"/>
                </a:lnTo>
                <a:lnTo>
                  <a:pt x="516124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528" r="-123804"/>
            </a:stretch>
          </a:blipFill>
        </p:spPr>
      </p:sp>
      <p:grpSp>
        <p:nvGrpSpPr>
          <p:cNvPr id="4" name="Group 4"/>
          <p:cNvGrpSpPr/>
          <p:nvPr/>
        </p:nvGrpSpPr>
        <p:grpSpPr>
          <a:xfrm rot="0">
            <a:off x="3428181" y="6902434"/>
            <a:ext cx="867542" cy="867976"/>
            <a:chOff x="0" y="0"/>
            <a:chExt cx="889005" cy="8894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89005" cy="889450"/>
            </a:xfrm>
            <a:custGeom>
              <a:avLst/>
              <a:gdLst/>
              <a:ahLst/>
              <a:cxnLst/>
              <a:rect l="l" t="t" r="r" b="b"/>
              <a:pathLst>
                <a:path w="889005" h="889450">
                  <a:moveTo>
                    <a:pt x="444502" y="0"/>
                  </a:moveTo>
                  <a:cubicBezTo>
                    <a:pt x="199011" y="0"/>
                    <a:pt x="0" y="199110"/>
                    <a:pt x="0" y="444725"/>
                  </a:cubicBezTo>
                  <a:cubicBezTo>
                    <a:pt x="0" y="690340"/>
                    <a:pt x="199011" y="889450"/>
                    <a:pt x="444502" y="889450"/>
                  </a:cubicBezTo>
                  <a:cubicBezTo>
                    <a:pt x="689994" y="889450"/>
                    <a:pt x="889005" y="690340"/>
                    <a:pt x="889005" y="444725"/>
                  </a:cubicBezTo>
                  <a:cubicBezTo>
                    <a:pt x="889005" y="199110"/>
                    <a:pt x="689994" y="0"/>
                    <a:pt x="44450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83344" y="16711"/>
              <a:ext cx="722316" cy="789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792121"/>
                  </a:solidFill>
                  <a:latin typeface="字由点字典楷" panose="00020600040101010101" charset="-122"/>
                  <a:ea typeface="字由点字典楷" panose="00020600040101010101" charset="-122"/>
                  <a:cs typeface="字由点字典楷" panose="00020600040101010101" charset="-122"/>
                  <a:sym typeface="字由点字典楷" panose="00020600040101010101" charset="-122"/>
                </a:rPr>
                <a:t>1</a:t>
              </a:r>
              <a:endParaRPr lang="en-US" sz="320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 rot="0">
            <a:off x="3428181" y="8383322"/>
            <a:ext cx="867542" cy="867976"/>
            <a:chOff x="0" y="0"/>
            <a:chExt cx="889005" cy="8894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89005" cy="889450"/>
            </a:xfrm>
            <a:custGeom>
              <a:avLst/>
              <a:gdLst/>
              <a:ahLst/>
              <a:cxnLst/>
              <a:rect l="l" t="t" r="r" b="b"/>
              <a:pathLst>
                <a:path w="889005" h="889450">
                  <a:moveTo>
                    <a:pt x="444502" y="0"/>
                  </a:moveTo>
                  <a:cubicBezTo>
                    <a:pt x="199011" y="0"/>
                    <a:pt x="0" y="199110"/>
                    <a:pt x="0" y="444725"/>
                  </a:cubicBezTo>
                  <a:cubicBezTo>
                    <a:pt x="0" y="690340"/>
                    <a:pt x="199011" y="889450"/>
                    <a:pt x="444502" y="889450"/>
                  </a:cubicBezTo>
                  <a:cubicBezTo>
                    <a:pt x="689994" y="889450"/>
                    <a:pt x="889005" y="690340"/>
                    <a:pt x="889005" y="444725"/>
                  </a:cubicBezTo>
                  <a:cubicBezTo>
                    <a:pt x="889005" y="199110"/>
                    <a:pt x="689994" y="0"/>
                    <a:pt x="444502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83344" y="16711"/>
              <a:ext cx="722316" cy="7893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80"/>
                </a:lnSpc>
                <a:spcBef>
                  <a:spcPct val="0"/>
                </a:spcBef>
              </a:pPr>
              <a:r>
                <a:rPr lang="en-US" sz="3200">
                  <a:solidFill>
                    <a:srgbClr val="792121"/>
                  </a:solidFill>
                  <a:latin typeface="字由点字典楷" panose="00020600040101010101" charset="-122"/>
                  <a:ea typeface="字由点字典楷" panose="00020600040101010101" charset="-122"/>
                  <a:cs typeface="字由点字典楷" panose="00020600040101010101" charset="-122"/>
                  <a:sym typeface="字由点字典楷" panose="00020600040101010101" charset="-122"/>
                </a:rPr>
                <a:t>2</a:t>
              </a:r>
              <a:endParaRPr lang="en-US" sz="320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686904" y="2353104"/>
            <a:ext cx="8432515" cy="3790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270"/>
              </a:lnSpc>
              <a:spcBef>
                <a:spcPct val="0"/>
              </a:spcBef>
            </a:pPr>
            <a:r>
              <a:rPr lang="en-US" sz="10905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NỘI DUNG TRÌNH BÀY</a:t>
            </a:r>
            <a:endParaRPr lang="en-US" sz="10905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86904" y="6988124"/>
            <a:ext cx="10714950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TỪ VỰNG</a:t>
            </a:r>
            <a:endParaRPr lang="en-US" sz="370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5686904" y="8469012"/>
            <a:ext cx="10714950" cy="629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  <a:spcBef>
                <a:spcPct val="0"/>
              </a:spcBef>
            </a:pPr>
            <a:r>
              <a:rPr lang="en-US" sz="370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CẤU TRÚC CẦN CHÚ Ý</a:t>
            </a:r>
            <a:endParaRPr lang="en-US" sz="370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04797" y="3374876"/>
            <a:ext cx="10078406" cy="3184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85"/>
              </a:lnSpc>
              <a:spcBef>
                <a:spcPct val="0"/>
              </a:spcBef>
            </a:pPr>
            <a:r>
              <a:rPr lang="en-US" sz="1863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1863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信用卡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xìnyòngk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endParaRPr lang="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thẻ tín dụng</a:t>
            </a:r>
            <a:endParaRPr lang="en-US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9525000" y="1614805"/>
            <a:ext cx="7610475" cy="72624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100"/>
            <a:ext cx="5328285" cy="2952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银行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yínháng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ngân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hàng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10287000" y="3467100"/>
            <a:ext cx="6071235" cy="51841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广告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gu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nggào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quảng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cáo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từ,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144000" y="1242060"/>
            <a:ext cx="7223125" cy="761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浪费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làngf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è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i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lãng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phí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,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372600" y="3314700"/>
            <a:ext cx="6419850" cy="540131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62000" y="2324100"/>
            <a:ext cx="10525760" cy="2952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020"/>
              </a:lnSpc>
            </a:pPr>
            <a:r>
              <a:rPr lang="zh-CN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出国</a:t>
            </a:r>
            <a:r>
              <a:rPr lang="zh-CN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留学</a:t>
            </a:r>
            <a:endParaRPr lang="zh-CN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chūguó liúxué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du học nước </a:t>
            </a:r>
            <a:r>
              <a:rPr lang="vi-VN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ngoài</a:t>
            </a:r>
            <a:endParaRPr lang="vi-VN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14298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5" name="Picture 14"/>
          <p:cNvPicPr/>
          <p:nvPr/>
        </p:nvPicPr>
        <p:blipFill>
          <a:blip r:embed="rId3"/>
          <a:stretch>
            <a:fillRect/>
          </a:stretch>
        </p:blipFill>
        <p:spPr>
          <a:xfrm>
            <a:off x="10210800" y="3619500"/>
            <a:ext cx="7486650" cy="52387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网球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w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ngqiú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quần vợt (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tennis)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677400" y="3619500"/>
            <a:ext cx="6653530" cy="52216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地铁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dìtiě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tàu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điện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382000" y="3543300"/>
            <a:ext cx="7021830" cy="52597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阳光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yángguāng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ánh sáng mặt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trời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067800" y="3771900"/>
            <a:ext cx="6852920" cy="51733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143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印象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yìnxiàng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ấn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tượng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220200" y="2903855"/>
            <a:ext cx="7282815" cy="59867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责任心</a:t>
            </a:r>
            <a:endParaRPr lang="zh-CN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sz="3240">
                <a:solidFill>
                  <a:srgbClr val="792121"/>
                </a:solidFill>
                <a:latin typeface="Arial" panose="020B0604020202020204"/>
                <a:ea typeface="Arial" panose="020B0604020202020204"/>
                <a:sym typeface="+mn-ea"/>
              </a:rPr>
              <a:t>zérènxīn</a:t>
            </a:r>
            <a:endParaRPr lang="en-US" sz="3240">
              <a:solidFill>
                <a:srgbClr val="792121"/>
              </a:solidFill>
              <a:latin typeface="Arial" panose="020B0604020202020204"/>
              <a:ea typeface="Arial" panose="020B0604020202020204"/>
              <a:cs typeface="Muli" panose="00000500000000000000"/>
              <a:sym typeface="+mn-ea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tinh thần trách nhiệm</a:t>
            </a:r>
            <a:endParaRPr 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8991600" y="3619500"/>
            <a:ext cx="7691120" cy="5226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加油站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jiāyóuzhàn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trạm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xăng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677400" y="3924300"/>
            <a:ext cx="7508875" cy="497713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护士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hù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shi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y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tá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9296400" y="1028700"/>
            <a:ext cx="6864985" cy="786511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勇敢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y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ǒ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ngg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Dũng cảm </a:t>
            </a:r>
            <a:endParaRPr 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 cả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m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7467600" y="3390900"/>
            <a:ext cx="8556625" cy="54387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100"/>
            <a:ext cx="10145395" cy="2952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活泼可爱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huópō kě'ài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hoạt bát dễ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thương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11576685" y="2324100"/>
            <a:ext cx="5725160" cy="653478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发烧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fāshāo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sốt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7" name="Picture 16" descr="Fa-Shao-发烧-Fever-Lyrics-歌詞-With-Pinyin-By-Zhang-Hui-Mei-张惠妹-A-Me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2870200"/>
            <a:ext cx="7095490" cy="61849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签证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qiānzh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è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visa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458200" y="1947545"/>
            <a:ext cx="8602980" cy="71310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传真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chuánzhēn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fax, gửi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fax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từ, 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4" name="Picture 13" descr="article-5f50e0151954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2615" y="2476500"/>
            <a:ext cx="8693785" cy="64312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材料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cáiliào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tài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liệu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077200" y="3467100"/>
            <a:ext cx="8598535" cy="549084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100"/>
            <a:ext cx="10112375" cy="2952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收拾行李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shōushi xíngl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ǐ</a:t>
            </a:r>
            <a:endParaRPr lang="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10363200" y="4381500"/>
            <a:ext cx="6406515" cy="4436110"/>
          </a:xfrm>
          <a:prstGeom prst="rect">
            <a:avLst/>
          </a:prstGeom>
        </p:spPr>
      </p:pic>
      <p:sp>
        <p:nvSpPr>
          <p:cNvPr id="12" name="Text Box 11"/>
          <p:cNvSpPr txBox="1"/>
          <p:nvPr/>
        </p:nvSpPr>
        <p:spPr>
          <a:xfrm>
            <a:off x="1143000" y="7011353"/>
            <a:ext cx="5080000" cy="645160"/>
          </a:xfrm>
          <a:prstGeom prst="rect">
            <a:avLst/>
          </a:prstGeom>
        </p:spPr>
        <p:txBody>
          <a:bodyPr>
            <a:spAutoFit/>
          </a:bodyPr>
          <a:p>
            <a:pPr fontAlgn="base"/>
            <a:r>
              <a:rPr lang="vi-VN" sz="3600" b="0" i="0">
                <a:solidFill>
                  <a:srgbClr val="792121"/>
                </a:solidFill>
                <a:latin typeface="Arial" panose="020B0604020202020204"/>
                <a:ea typeface="Arial" panose="020B0604020202020204"/>
              </a:rPr>
              <a:t>thu dọn hành lý</a:t>
            </a:r>
            <a:endParaRPr lang="vi-VN" sz="3600" b="0" i="0">
              <a:solidFill>
                <a:srgbClr val="792121"/>
              </a:solidFill>
              <a:latin typeface="Arial" panose="020B0604020202020204"/>
              <a:ea typeface="Arial" panose="020B06040202020202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信箱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xìnxiāng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hộp th</a:t>
            </a:r>
            <a:r>
              <a:rPr lang="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endParaRPr lang="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vi-VN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</a:t>
            </a:r>
            <a:r>
              <a:rPr lang="vi-VN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8763000" y="3277235"/>
            <a:ext cx="6926580" cy="55575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阿姨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āyí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cô,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dì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9067800" y="3356610"/>
            <a:ext cx="6135370" cy="54197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流泪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liú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lèi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chảy n</a:t>
            </a:r>
            <a:r>
              <a:rPr lang="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ớc mắt</a:t>
            </a:r>
            <a:endParaRPr lang="en-US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458200" y="3261360"/>
            <a:ext cx="7583170" cy="553974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散步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sànbù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đi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dạo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7543800" y="3390900"/>
            <a:ext cx="8782685" cy="54838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理发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ǐ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fà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cắt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tóc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7543800" y="3162300"/>
            <a:ext cx="8499475" cy="564578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夫妻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fūqī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vợ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chồng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540750" y="1549400"/>
            <a:ext cx="6710045" cy="733044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100"/>
            <a:ext cx="10106660" cy="2952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整理房间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zhěngl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ǐ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fángjiān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dọn dẹp phòn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4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11049000" y="2324100"/>
            <a:ext cx="5658485" cy="636968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会议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2172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huì yì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cuộc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họp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382000" y="2427605"/>
            <a:ext cx="6812280" cy="633539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文件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42987" y="515365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wénjiàn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Tài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liệu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9065260" y="1562100"/>
            <a:ext cx="6223635" cy="729043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复印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fùyìn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en-US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photocopy</a:t>
            </a:r>
            <a:endParaRPr lang="en-US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từ,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7543800" y="2552700"/>
            <a:ext cx="7171690" cy="619379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推迟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tuīchí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dời, hoãn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lại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</a:t>
            </a:r>
            <a:r>
              <a:rPr 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7315200" y="3238500"/>
            <a:ext cx="8284845" cy="555244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洗手间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ǐ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sh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ǒ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ujiān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nhà vệ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sinh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8874760" y="3238500"/>
            <a:ext cx="8384540" cy="568642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足球场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zúqiúch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sân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bóng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8686800" y="2204085"/>
            <a:ext cx="6625590" cy="672338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诚实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chéngshí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thành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thật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 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4" name="Pictur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8305800" y="1714500"/>
            <a:ext cx="5572125" cy="725614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马虎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m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hu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cẩu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thả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Tính 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5" name="Picture 14"/>
          <p:cNvPicPr/>
          <p:nvPr/>
        </p:nvPicPr>
        <p:blipFill>
          <a:blip r:embed="rId3"/>
          <a:stretch>
            <a:fillRect/>
          </a:stretch>
        </p:blipFill>
        <p:spPr>
          <a:xfrm>
            <a:off x="7467600" y="3162300"/>
            <a:ext cx="7602220" cy="568833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信任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xìnrèn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tin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tưởng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từ,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8363585" y="4314825"/>
            <a:ext cx="6876415" cy="446722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打针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zhēn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tiêm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thuốc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7543800" y="3524250"/>
            <a:ext cx="7261860" cy="539559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理想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ǐ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xi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lý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tưởng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từ, tính </a:t>
            </a: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8534400" y="3162300"/>
            <a:ext cx="6110605" cy="562737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导游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oyóu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hướng dẫn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viên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1" name="Picture 10"/>
          <p:cNvPicPr/>
          <p:nvPr/>
        </p:nvPicPr>
        <p:blipFill>
          <a:blip r:embed="rId3"/>
          <a:stretch>
            <a:fillRect/>
          </a:stretch>
        </p:blipFill>
        <p:spPr>
          <a:xfrm>
            <a:off x="8001000" y="3238500"/>
            <a:ext cx="6686550" cy="555371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校长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xiàozh</a:t>
            </a:r>
            <a:r>
              <a:rPr lang="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ǎ</a:t>
            </a: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hiệu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trưởng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8991600" y="2781300"/>
            <a:ext cx="6096000" cy="6096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记者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jìzhě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phóng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viên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7620000" y="3390900"/>
            <a:ext cx="6983730" cy="524954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服务员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fúwùyuán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nhân viên phục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vụ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13" name="Picture 12"/>
          <p:cNvPicPr/>
          <p:nvPr/>
        </p:nvPicPr>
        <p:blipFill>
          <a:blip r:embed="rId3"/>
          <a:stretch>
            <a:fillRect/>
          </a:stretch>
        </p:blipFill>
        <p:spPr>
          <a:xfrm>
            <a:off x="9753600" y="2705100"/>
            <a:ext cx="4748530" cy="604393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626349"/>
            <a:ext cx="18288000" cy="1660651"/>
          </a:xfrm>
          <a:custGeom>
            <a:avLst/>
            <a:gdLst/>
            <a:ahLst/>
            <a:cxnLst/>
            <a:rect l="l" t="t" r="r" b="b"/>
            <a:pathLst>
              <a:path w="18288000" h="1660651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79" t="-519455" r="-63180" b="-478586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933450"/>
            <a:ext cx="16230600" cy="854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生词</a:t>
            </a:r>
            <a:endParaRPr lang="en-US" sz="5000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324257"/>
            <a:ext cx="9502736" cy="2952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3020"/>
              </a:lnSpc>
            </a:pPr>
            <a:r>
              <a:rPr lang="zh-CN" altLang="en-US" sz="1871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放寒假</a:t>
            </a:r>
            <a:endParaRPr lang="zh-CN" altLang="en-US" sz="1871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970801" y="9238235"/>
            <a:ext cx="9292345" cy="389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HỆ THỐNG HOA NGỮ HỌC TIẾNG TRUNG QUỐC MỖI NGÀY </a:t>
            </a:r>
            <a:endParaRPr lang="en-US" sz="2300">
              <a:solidFill>
                <a:srgbClr val="FFFFFF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95387" y="5067299"/>
            <a:ext cx="792227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en-US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fàng hánjià</a:t>
            </a:r>
            <a:endParaRPr lang="en-US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727" y="7486465"/>
            <a:ext cx="7922273" cy="718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5"/>
              </a:lnSpc>
              <a:spcBef>
                <a:spcPct val="0"/>
              </a:spcBef>
            </a:pP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nghỉ </a:t>
            </a:r>
            <a:r>
              <a:rPr lang="vi-VN" altLang="en-US" sz="4005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đông</a:t>
            </a:r>
            <a:endParaRPr lang="vi-VN" altLang="en-US" sz="4005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21727" y="5669948"/>
            <a:ext cx="845129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5"/>
              </a:lnSpc>
              <a:spcBef>
                <a:spcPct val="0"/>
              </a:spcBef>
            </a:pPr>
            <a:r>
              <a:rPr lang="vi-VN" altLang="en-US" sz="324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Động từ</a:t>
            </a:r>
            <a:endParaRPr lang="vi-VN" altLang="en-US" sz="324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8915400" y="3881755"/>
            <a:ext cx="6584315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470900" y="3042404"/>
            <a:ext cx="11346200" cy="39831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00"/>
              </a:lnSpc>
            </a:pPr>
            <a:r>
              <a:rPr lang="en-US" sz="1143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NGỮ PHÁP</a:t>
            </a:r>
            <a:endParaRPr lang="en-US" sz="1143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  <a:p>
            <a:pPr algn="ctr">
              <a:lnSpc>
                <a:spcPts val="16000"/>
              </a:lnSpc>
              <a:spcBef>
                <a:spcPct val="0"/>
              </a:spcBef>
            </a:pPr>
            <a:r>
              <a:rPr lang="en-US" sz="1143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CẦN CHÚ Ý</a:t>
            </a:r>
            <a:endParaRPr lang="en-US" sz="1143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5224080" cy="1787526"/>
          </a:xfrm>
          <a:custGeom>
            <a:avLst/>
            <a:gdLst/>
            <a:ahLst/>
            <a:cxnLst/>
            <a:rect l="l" t="t" r="r" b="b"/>
            <a:pathLst>
              <a:path w="5224080" h="1787526">
                <a:moveTo>
                  <a:pt x="0" y="0"/>
                </a:moveTo>
                <a:lnTo>
                  <a:pt x="5224080" y="0"/>
                </a:lnTo>
                <a:lnTo>
                  <a:pt x="5224080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34960" b="-12186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33171" y="651958"/>
            <a:ext cx="5200527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打算</a:t>
            </a:r>
            <a:r>
              <a:rPr lang="en-US" altLang="zh-CN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+</a:t>
            </a:r>
            <a:r>
              <a:rPr lang="en-US" altLang="zh-CN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V</a:t>
            </a:r>
            <a:endParaRPr lang="en-US" altLang="zh-CN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43900"/>
            <a:ext cx="12597556" cy="2869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1.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他打算下午去银行</a:t>
            </a: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。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2.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你有什么打算？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algn="just">
              <a:lnSpc>
                <a:spcPts val="7460"/>
              </a:lnSpc>
              <a:spcBef>
                <a:spcPct val="0"/>
              </a:spcBef>
            </a:pP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3. </a:t>
            </a: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他打算换工作。</a:t>
            </a:r>
            <a:endParaRPr lang="zh-CN" alt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1747559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Danh từ </a:t>
            </a: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hoặc Động từ</a:t>
            </a: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, </a:t>
            </a: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ùng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ể nói về kế hoạch trong t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ơng lai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d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ǎ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suàn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Dự định, 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kế hoạch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很少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+V</a:t>
            </a:r>
            <a:endParaRPr lang="en-US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43900"/>
            <a:ext cx="13328107" cy="2869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50620" lvl="1" indent="-575310" algn="just">
              <a:lnSpc>
                <a:spcPts val="7460"/>
              </a:lnSpc>
              <a:buAutoNum type="arabicPeriod"/>
            </a:pP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我很少看电视。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1150620" lvl="1" indent="-575310" algn="just">
              <a:lnSpc>
                <a:spcPts val="7460"/>
              </a:lnSpc>
              <a:buAutoNum type="arabicPeriod"/>
            </a:pP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他很少生病。</a:t>
            </a: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。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1150620" lvl="1" indent="-575310" algn="just">
              <a:lnSpc>
                <a:spcPts val="7460"/>
              </a:lnSpc>
              <a:spcBef>
                <a:spcPct val="0"/>
              </a:spcBef>
              <a:buAutoNum type="arabicPeriod"/>
            </a:pPr>
            <a:r>
              <a:rPr lang="zh-CN" alt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我很少迟到</a:t>
            </a:r>
            <a:r>
              <a:rPr lang="en-US" sz="5330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。</a:t>
            </a:r>
            <a:endParaRPr lang="en-US" sz="5330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950"/>
            <a:ext cx="13936345" cy="708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Phó từ,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diễn tả tần suất hoặc mức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 thấp</a:t>
            </a: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.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1747559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hěnsh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ǎ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o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 r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ất ít, hiếm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khi</a:t>
            </a:r>
            <a:endParaRPr lang="vi-VN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不管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……</a:t>
            </a: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也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……</a:t>
            </a:r>
            <a:endParaRPr lang="en-US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不管什么时间，也能看到广告。</a:t>
            </a:r>
            <a:r>
              <a:rPr 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。</a:t>
            </a:r>
            <a:endParaRPr 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不管刮风下雨，我也去上班。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不管你怎么说，我也不同意。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0700435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Nhấn mạnh kết quả không thay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ổi, dù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iều kiện thế nào.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2575518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(bù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gu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ǎ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n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y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ě…) – 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Bất kể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/ Dù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…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cũng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…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只要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……</a:t>
            </a: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就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……</a:t>
            </a:r>
            <a:endParaRPr lang="en-US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只要你打开电视，就能看到广告。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只要努力，就一定会成功。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只要有问题，就告诉我。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0700435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Nhấn mạnh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iều kiện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ủ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ể xảy ra kết quả.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2575518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zh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ǐ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yào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jiù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…) –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Chỉ cần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…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thì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…</a:t>
            </a:r>
            <a:endParaRPr 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A</a:t>
            </a: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陪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B</a:t>
            </a: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去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……</a:t>
            </a:r>
            <a:endParaRPr lang="en-US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我陪你去医院。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他陪</a:t>
            </a: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</a:t>
            </a: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去图书馆学习。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朋友陪我去参加面试。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0700435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Diễn tả hành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ộng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i cùng ai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ó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ến một nơi hoặc làm việc gì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ó.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2575518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A péi B qù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…) – 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A 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i cùng B 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ến 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âu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是不是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……</a:t>
            </a: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？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/</a:t>
            </a:r>
            <a:r>
              <a:rPr lang="vi-V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.....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</a:t>
            </a: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吗？</a:t>
            </a:r>
            <a:endParaRPr lang="zh-CN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你是不是学生？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他是不是昨天去学校了？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会议是下午三点吗？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0700435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Dùng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ể xác nhận thông tin hoặc nghi vấn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2575518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shìbushì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?/.....ma?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 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Có phải … không?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不是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……</a:t>
            </a: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，而是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……</a:t>
            </a:r>
            <a:endParaRPr lang="en-US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本书不是小说，而是历史书。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我不是不想去，而是没时间。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他不是不聪明，而是不够努力。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0700435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Dùng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để phủ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ịnh cái tr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ớc và khẳng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ịnh cái sau.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2575518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búshì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érshì.....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Không 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phải …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mà là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?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</a:t>
            </a: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应该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+ </a:t>
            </a:r>
            <a:r>
              <a:rPr lang="vi-V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V</a:t>
            </a:r>
            <a:endParaRPr lang="vi-VN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你应该多喝水。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今天很冷，你应该穿外套。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他应该已经到了。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0700435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Dùng để </a:t>
            </a: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đưa ra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lời khuyên, bổn phận hoặc khả n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ă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 xảy ra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2575518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yīnggāi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.....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Nên</a:t>
            </a:r>
            <a:endParaRPr lang="vi-VN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</a:t>
            </a: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应该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+ </a:t>
            </a:r>
            <a:r>
              <a:rPr lang="vi-V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V</a:t>
            </a:r>
            <a:endParaRPr lang="vi-VN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你应该多喝水。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今天很冷，你应该穿外套。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他应该已经到了。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0700435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Dùng để </a:t>
            </a: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đưa ra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lời khuyên, bổn phận hoặc khả n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ă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 xảy ra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2575518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yīnggāi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.....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Nên, chắc là, 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áng ra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越来越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+ </a:t>
            </a:r>
            <a:r>
              <a:rPr lang="vi-V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Adj</a:t>
            </a:r>
            <a:endParaRPr lang="vi-VN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天气越来越冷了。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他越来越忙。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好书越来越少。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713"/>
            <a:ext cx="10700435" cy="141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hấn mạnh mức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 t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ă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ng lên theo thời gian hoặc theo tình huống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2575518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yu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è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lái yu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è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.....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Càng ngày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càng</a:t>
            </a:r>
            <a:endParaRPr lang="vi-VN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520092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仍然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+ </a:t>
            </a:r>
            <a:r>
              <a:rPr lang="vi-V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V</a:t>
            </a:r>
            <a:endParaRPr lang="vi-VN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他生病了，但仍然去上班。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尽管下雨了，比赛仍然进行。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很多人仍然爱看报纸。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950"/>
            <a:ext cx="12343765" cy="141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Nhấn mạnh sự việc, hành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ộng, trạng thái vẫn giữ nguyên dù có thay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ổi ở hoàn cảnh khác.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2575518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réngrán.....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vẫn cứ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/ vẫn tiếp tục…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" y="547651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不愿意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+ </a:t>
            </a:r>
            <a:r>
              <a:rPr lang="vi-V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V</a:t>
            </a:r>
            <a:endParaRPr lang="vi-VN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我不愿意去参加聚会。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他不愿意承担这个责任。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孩子们不愿意听老师的话。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950"/>
            <a:ext cx="12343765" cy="141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Diễn tả tâm l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ý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từ chối, không có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ý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ịnh thực hiện hành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ộng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79808"/>
            <a:ext cx="12575518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b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ú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yuànyì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.....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Không muốn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/ Không sẵn sàng…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" y="547651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主要意思是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……</a:t>
            </a:r>
            <a:endParaRPr lang="en-US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这篇文章主要意思是讲环境保护的重要性。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老师说的主要意思是我们要努力学习。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他讲的主要意思是下周开会。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950"/>
            <a:ext cx="12343765" cy="141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Dùng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ể tóm tắt hoặc giải thích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ý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ngh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ĩ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a của một câu,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oạn v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ă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n, sự việc hoặc vấn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ề</a:t>
            </a: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.</a:t>
            </a:r>
            <a:endParaRPr lang="vi-VN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80005"/>
            <a:ext cx="13201650" cy="708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zh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ǔ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yào yìsi shì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...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 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Ý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chính là… / Nội dung chủ yếu là…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" y="547651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在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+ </a:t>
            </a:r>
            <a:r>
              <a:rPr lang="vi-V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V</a:t>
            </a:r>
            <a:endParaRPr lang="vi-VN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我在学习中文。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妈妈在做饭。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孩子们在玩游戏。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950"/>
            <a:ext cx="12343765" cy="141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Nhấn mạnh hành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ộng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ang diễn ra, tiếp diễn tại thời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iểm nhất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ịnh.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80005"/>
            <a:ext cx="13201650" cy="708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zài...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 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Đang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" y="547651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被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</a:t>
            </a:r>
            <a:r>
              <a:rPr lang="vi-V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+O</a:t>
            </a:r>
            <a:r>
              <a:rPr lang="vi-VN" altLang="en-US" sz="7955" b="1" baseline="-25000">
                <a:solidFill>
                  <a:srgbClr val="792121"/>
                </a:solidFill>
                <a:latin typeface="Arial Narrow" panose="020B0606020202030204" charset="0"/>
                <a:ea typeface="字由点字典楷 Bold" panose="00020600040101010101" charset="-122"/>
                <a:cs typeface="Arial Narrow" panose="020B0606020202030204" charset="0"/>
                <a:sym typeface="字由点字典楷 Bold" panose="00020600040101010101" charset="-122"/>
              </a:rPr>
              <a:t>người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+ </a:t>
            </a:r>
            <a:r>
              <a:rPr lang="vi-V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V</a:t>
            </a:r>
            <a:endParaRPr lang="vi-VN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我的手机被妹妹弄坏了。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这件事被大家知道了。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他被老师批评了。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950"/>
            <a:ext cx="13810615" cy="141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Dùng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ể diễn tả câu bị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ộng, nhấn mạnh chủ thể gây ra hành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ộng </a:t>
            </a: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.</a:t>
            </a:r>
            <a:endParaRPr lang="vi-VN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80005"/>
            <a:ext cx="13201650" cy="708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bèi...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 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Bị … / 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đư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ợc …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" y="547651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遇事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+</a:t>
            </a:r>
            <a:r>
              <a:rPr lang="vi-V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Adj/</a:t>
            </a:r>
            <a:r>
              <a:rPr lang="vi-V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V</a:t>
            </a:r>
            <a:endParaRPr lang="vi-VN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遇事要冷静。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遇事要保持乐观。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遇事要寻求帮助。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950"/>
            <a:ext cx="13810615" cy="141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Nhấn mạnh thái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ộ, cách phản ứng hoặc xử l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ý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 vấn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ề.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80005"/>
            <a:ext cx="13201650" cy="708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yù shì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...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Khi gặp … (sự việc), thì …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" y="547651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互相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+ </a:t>
            </a:r>
            <a:r>
              <a:rPr lang="vi-V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V</a:t>
            </a:r>
            <a:endParaRPr lang="vi-VN" altLang="en-US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我们要互相帮助。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同学们应该互相学习。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夫妻之间要互相理解。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36950"/>
            <a:ext cx="13810615" cy="141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Nhấn mạnh hai hoặc nhiều bên thực hiện hành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ộng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ối xứng nhau.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80005"/>
            <a:ext cx="13201650" cy="708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hùxiāng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...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</a:t>
            </a:r>
            <a:r>
              <a:rPr lang="vi-VN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lẫn nhau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…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" y="547651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受不了</a:t>
            </a:r>
            <a:endParaRPr lang="vi-VN" altLang="zh-CN" sz="7955" b="1">
              <a:solidFill>
                <a:srgbClr val="792121"/>
              </a:solidFill>
              <a:latin typeface="字由点字典楷 Bold" panose="00020600040101010101" charset="-122"/>
              <a:ea typeface="字由点字典楷 Bold" panose="00020600040101010101" charset="-122"/>
              <a:cs typeface="字由点字典楷 Bold" panose="00020600040101010101" charset="-122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天气太热，我受不了。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我受不了他这样做。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这件事太烦人，我受不了。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66800" y="3695700"/>
            <a:ext cx="13810615" cy="141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diễn tả cảm xúc mạnh về sự việc, con ng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ời, hoàn cảnh hoặc cảm giác khó chịu.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80005"/>
            <a:ext cx="14186535" cy="708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shòu bù li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ǎ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o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Không chịu nổi / không thể chịu 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ựng 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đư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ợc 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" y="547651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zh-CN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做事</a:t>
            </a:r>
            <a:r>
              <a:rPr lang="en-US" altLang="en-US" sz="7955" b="1">
                <a:solidFill>
                  <a:srgbClr val="792121"/>
                </a:solidFill>
                <a:latin typeface="字由点字典楷 Bold" panose="00020600040101010101" charset="-122"/>
                <a:ea typeface="字由点字典楷 Bold" panose="00020600040101010101" charset="-122"/>
                <a:cs typeface="字由点字典楷 Bold" panose="00020600040101010101" charset="-122"/>
                <a:sym typeface="字由点字典楷 Bold" panose="00020600040101010101" charset="-122"/>
              </a:rPr>
              <a:t> + </a:t>
            </a:r>
            <a:r>
              <a:rPr lang="vi-VN" altLang="en-US" sz="7955" b="1">
                <a:solidFill>
                  <a:srgbClr val="792121"/>
                </a:solidFill>
                <a:latin typeface="Agency FB" panose="020B0503020202020204" charset="0"/>
                <a:ea typeface="字由点字典楷 Bold" panose="00020600040101010101" charset="-122"/>
                <a:cs typeface="Agency FB" panose="020B0503020202020204" charset="0"/>
                <a:sym typeface="字由点字典楷 Bold" panose="00020600040101010101" charset="-122"/>
              </a:rPr>
              <a:t>trạng thái</a:t>
            </a:r>
            <a:endParaRPr lang="vi-VN" altLang="en-US" sz="7955" b="1">
              <a:solidFill>
                <a:srgbClr val="792121"/>
              </a:solidFill>
              <a:latin typeface="Agency FB" panose="020B0503020202020204" charset="0"/>
              <a:ea typeface="字由点字典楷 Bold" panose="00020600040101010101" charset="-122"/>
              <a:cs typeface="Agency FB" panose="020B0503020202020204" charset="0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他做事认真。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做事要耐心。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做事不能马虎。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66800" y="3695700"/>
            <a:ext cx="13810615" cy="141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Nhấn mạnh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cách làm việc hoặc thái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 của ng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ời thực hiện hành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ộng.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80005"/>
            <a:ext cx="14186535" cy="7086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zuò shì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Khi làm việc … / Làm việc ở trạng thái …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" y="547651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630002" y="0"/>
            <a:ext cx="4679190" cy="10287000"/>
          </a:xfrm>
          <a:custGeom>
            <a:avLst/>
            <a:gdLst/>
            <a:ahLst/>
            <a:cxnLst/>
            <a:rect l="l" t="t" r="r" b="b"/>
            <a:pathLst>
              <a:path w="4679190" h="10287000">
                <a:moveTo>
                  <a:pt x="0" y="0"/>
                </a:moveTo>
                <a:lnTo>
                  <a:pt x="4679191" y="0"/>
                </a:lnTo>
                <a:lnTo>
                  <a:pt x="467919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5862" r="-246931" b="-7725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514350"/>
            <a:ext cx="13821069" cy="1787526"/>
          </a:xfrm>
          <a:custGeom>
            <a:avLst/>
            <a:gdLst/>
            <a:ahLst/>
            <a:cxnLst/>
            <a:rect l="l" t="t" r="r" b="b"/>
            <a:pathLst>
              <a:path w="13821069" h="1787526">
                <a:moveTo>
                  <a:pt x="0" y="0"/>
                </a:moveTo>
                <a:lnTo>
                  <a:pt x="13821069" y="0"/>
                </a:lnTo>
                <a:lnTo>
                  <a:pt x="13821069" y="1787526"/>
                </a:lnTo>
                <a:lnTo>
                  <a:pt x="0" y="17875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8015" b="-286907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24966" y="651958"/>
            <a:ext cx="11851294" cy="1428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40"/>
              </a:lnSpc>
              <a:spcBef>
                <a:spcPct val="0"/>
              </a:spcBef>
            </a:pPr>
            <a:r>
              <a:rPr lang="en-US" altLang="en-US" sz="7955" b="1">
                <a:solidFill>
                  <a:srgbClr val="792121"/>
                </a:solidFill>
                <a:latin typeface="Agency FB" panose="020B0503020202020204" charset="0"/>
                <a:ea typeface="字由点字典楷 Bold" panose="00020600040101010101" charset="-122"/>
                <a:cs typeface="Agency FB" panose="020B0503020202020204" charset="0"/>
                <a:sym typeface="字由点字典楷 Bold" panose="00020600040101010101" charset="-122"/>
              </a:rPr>
              <a:t> </a:t>
            </a:r>
            <a:r>
              <a:rPr lang="zh-CN" altLang="en-US" sz="7955" b="1">
                <a:solidFill>
                  <a:srgbClr val="792121"/>
                </a:solidFill>
                <a:latin typeface="Agency FB" panose="020B0503020202020204" charset="0"/>
                <a:ea typeface="字由点字典楷 Bold" panose="00020600040101010101" charset="-122"/>
                <a:cs typeface="Agency FB" panose="020B0503020202020204" charset="0"/>
                <a:sym typeface="字由点字典楷 Bold" panose="00020600040101010101" charset="-122"/>
              </a:rPr>
              <a:t>能给人</a:t>
            </a:r>
            <a:r>
              <a:rPr lang="en-US" altLang="en-US" sz="7955" b="1">
                <a:solidFill>
                  <a:srgbClr val="792121"/>
                </a:solidFill>
                <a:latin typeface="Agency FB" panose="020B0503020202020204" charset="0"/>
                <a:ea typeface="字由点字典楷 Bold" panose="00020600040101010101" charset="-122"/>
                <a:cs typeface="Agency FB" panose="020B0503020202020204" charset="0"/>
                <a:sym typeface="字由点字典楷 Bold" panose="00020600040101010101" charset="-122"/>
              </a:rPr>
              <a:t>……</a:t>
            </a:r>
            <a:r>
              <a:rPr lang="zh-CN" altLang="en-US" sz="7955" b="1">
                <a:solidFill>
                  <a:srgbClr val="792121"/>
                </a:solidFill>
                <a:latin typeface="Agency FB" panose="020B0503020202020204" charset="0"/>
                <a:ea typeface="字由点字典楷 Bold" panose="00020600040101010101" charset="-122"/>
                <a:cs typeface="Agency FB" panose="020B0503020202020204" charset="0"/>
                <a:sym typeface="字由点字典楷 Bold" panose="00020600040101010101" charset="-122"/>
              </a:rPr>
              <a:t>的感觉</a:t>
            </a:r>
            <a:endParaRPr lang="zh-CN" altLang="en-US" sz="7955" b="1">
              <a:solidFill>
                <a:srgbClr val="792121"/>
              </a:solidFill>
              <a:latin typeface="Agency FB" panose="020B0503020202020204" charset="0"/>
              <a:ea typeface="字由点字典楷 Bold" panose="00020600040101010101" charset="-122"/>
              <a:cs typeface="Agency FB" panose="020B0503020202020204" charset="0"/>
              <a:sym typeface="字由点字典楷 Bold" panose="00020600040101010101" charset="-122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23514" y="6162950"/>
            <a:ext cx="13899359" cy="2454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他很幽默，能给人轻松的感觉。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这间房间装修得很好，能给人温暖的感觉。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  <a:p>
            <a:pPr marL="984250" lvl="1" indent="-492125" algn="just">
              <a:lnSpc>
                <a:spcPts val="6380"/>
              </a:lnSpc>
              <a:buAutoNum type="arabicPeriod"/>
            </a:pPr>
            <a:r>
              <a:rPr lang="zh-CN" altLang="en-US" sz="4555">
                <a:solidFill>
                  <a:srgbClr val="792121"/>
                </a:solidFill>
                <a:latin typeface="字由点字典楷" panose="00020600040101010101" charset="-122"/>
                <a:ea typeface="字由点字典楷" panose="00020600040101010101" charset="-122"/>
                <a:cs typeface="字由点字典楷" panose="00020600040101010101" charset="-122"/>
                <a:sym typeface="字由点字典楷" panose="00020600040101010101" charset="-122"/>
              </a:rPr>
              <a:t>他说话很自信，能给人可靠的感觉。</a:t>
            </a:r>
            <a:endParaRPr lang="zh-CN" altLang="en-US" sz="4555">
              <a:solidFill>
                <a:srgbClr val="792121"/>
              </a:solidFill>
              <a:latin typeface="字由点字典楷" panose="00020600040101010101" charset="-122"/>
              <a:ea typeface="字由点字典楷" panose="00020600040101010101" charset="-122"/>
              <a:cs typeface="字由点字典楷" panose="00020600040101010101" charset="-122"/>
              <a:sym typeface="字由点字典楷" panose="00020600040101010101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43000" y="4027805"/>
            <a:ext cx="13810615" cy="141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Chức năng: </a:t>
            </a:r>
            <a:r>
              <a:rPr lang="vi-VN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Nhấn mạnh 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ấn t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ợng hoặc cảm nhận mà ng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ời khác nhận </a:t>
            </a:r>
            <a:r>
              <a:rPr lang="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đư</a:t>
            </a:r>
            <a:r>
              <a:rPr lang="en-US" alt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ợc.</a:t>
            </a:r>
            <a:endParaRPr lang="en-US" alt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580005"/>
            <a:ext cx="14186535" cy="141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(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néng gěi rén … de g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ǎ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njué</a:t>
            </a:r>
            <a:r>
              <a:rPr 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) –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Có thể cho ng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ư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ời khác cảm giác … / Mang lại cho ng</a:t>
            </a:r>
            <a:r>
              <a:rPr lang="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ư</a:t>
            </a:r>
            <a:r>
              <a:rPr lang="en-US" altLang="en-US" sz="3950" b="1">
                <a:solidFill>
                  <a:srgbClr val="792121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ời khác cảm giác …</a:t>
            </a:r>
            <a:endParaRPr lang="en-US" altLang="en-US" sz="3950" b="1">
              <a:solidFill>
                <a:srgbClr val="792121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66800" y="5476515"/>
            <a:ext cx="11747559" cy="686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530"/>
              </a:lnSpc>
              <a:spcBef>
                <a:spcPct val="0"/>
              </a:spcBef>
            </a:pPr>
            <a:r>
              <a:rPr lang="en-US" sz="3950">
                <a:solidFill>
                  <a:srgbClr val="792121"/>
                </a:solidFill>
                <a:latin typeface="Muli" panose="00000500000000000000"/>
                <a:ea typeface="Muli" panose="00000500000000000000"/>
                <a:cs typeface="Muli" panose="00000500000000000000"/>
                <a:sym typeface="Muli" panose="00000500000000000000"/>
              </a:rPr>
              <a:t>Ví dụ:</a:t>
            </a:r>
            <a:endParaRPr lang="en-US" sz="3950">
              <a:solidFill>
                <a:srgbClr val="792121"/>
              </a:solidFill>
              <a:latin typeface="Muli" panose="00000500000000000000"/>
              <a:ea typeface="Muli" panose="00000500000000000000"/>
              <a:cs typeface="Muli" panose="00000500000000000000"/>
              <a:sym typeface="Muli" panose="00000500000000000000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56763" y="4953000"/>
            <a:ext cx="16002537" cy="17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380"/>
              </a:lnSpc>
              <a:spcBef>
                <a:spcPct val="0"/>
              </a:spcBef>
            </a:pPr>
            <a:r>
              <a:rPr lang="en-US" sz="10270" b="1">
                <a:solidFill>
                  <a:srgbClr val="792121"/>
                </a:solidFill>
                <a:latin typeface="Muli Heavy" panose="00000A00000000000000"/>
                <a:ea typeface="Muli Heavy" panose="00000A00000000000000"/>
                <a:cs typeface="Muli Heavy" panose="00000A00000000000000"/>
                <a:sym typeface="Muli Heavy" panose="00000A00000000000000"/>
              </a:rPr>
              <a:t>Khóa ôn tập HSK4++ </a:t>
            </a:r>
            <a:endParaRPr lang="en-US" sz="10270" b="1">
              <a:solidFill>
                <a:srgbClr val="792121"/>
              </a:solidFill>
              <a:latin typeface="Muli Heavy" panose="00000A00000000000000"/>
              <a:ea typeface="Muli Heavy" panose="00000A00000000000000"/>
              <a:cs typeface="Muli Heavy" panose="00000A00000000000000"/>
              <a:sym typeface="Muli Heavy" panose="00000A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779183" y="3031130"/>
            <a:ext cx="12729633" cy="1911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10"/>
              </a:lnSpc>
            </a:pPr>
            <a:r>
              <a:rPr lang="en-US" sz="551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HỆ THỐNG HOA NGỮ</a:t>
            </a:r>
            <a:endParaRPr lang="en-US" sz="5510" b="1">
              <a:solidFill>
                <a:srgbClr val="FFFFFF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  <a:p>
            <a:pPr algn="ctr">
              <a:lnSpc>
                <a:spcPts val="7710"/>
              </a:lnSpc>
              <a:spcBef>
                <a:spcPct val="0"/>
              </a:spcBef>
            </a:pPr>
            <a:r>
              <a:rPr lang="en-US" sz="551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HỌC TIẾNG TRUNG QUỐC MỖI NGÀY </a:t>
            </a:r>
            <a:endParaRPr lang="en-US" sz="5510" b="1">
              <a:solidFill>
                <a:srgbClr val="FFFFFF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434985" y="7090641"/>
            <a:ext cx="11418031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65"/>
              </a:lnSpc>
              <a:spcBef>
                <a:spcPct val="0"/>
              </a:spcBef>
            </a:pPr>
            <a:r>
              <a:rPr 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ĐỀ H41</a:t>
            </a:r>
            <a:r>
              <a:rPr lang="vi-VN" alt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005</a:t>
            </a:r>
            <a:r>
              <a:rPr lang="en-US" sz="2760" b="1">
                <a:solidFill>
                  <a:srgbClr val="FFFFFF"/>
                </a:solidFill>
                <a:latin typeface="Muli Bold" panose="00000800000000000000"/>
                <a:ea typeface="Muli Bold" panose="00000800000000000000"/>
                <a:cs typeface="Muli Bold" panose="00000800000000000000"/>
                <a:sym typeface="Muli Bold" panose="00000800000000000000"/>
              </a:rPr>
              <a:t> - PHẦN NGHE</a:t>
            </a:r>
            <a:endParaRPr lang="en-US" sz="2760" b="1">
              <a:solidFill>
                <a:srgbClr val="FFFFFF"/>
              </a:solidFill>
              <a:latin typeface="Muli Bold" panose="00000800000000000000"/>
              <a:ea typeface="Muli Bold" panose="00000800000000000000"/>
              <a:cs typeface="Muli Bold" panose="00000800000000000000"/>
              <a:sym typeface="Muli Bold" panose="0000080000000000000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6592</Words>
  <Application>WPS Presentation</Application>
  <PresentationFormat>On-screen Show (4:3)</PresentationFormat>
  <Paragraphs>772</Paragraphs>
  <Slides>67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67</vt:i4>
      </vt:variant>
    </vt:vector>
  </HeadingPairs>
  <TitlesOfParts>
    <vt:vector size="84" baseType="lpstr">
      <vt:lpstr>Arial</vt:lpstr>
      <vt:lpstr>SimSun</vt:lpstr>
      <vt:lpstr>Wingdings</vt:lpstr>
      <vt:lpstr>Muli Heavy</vt:lpstr>
      <vt:lpstr>Muli Bold</vt:lpstr>
      <vt:lpstr>字由点字典楷</vt:lpstr>
      <vt:lpstr>字由点字典楷 Bold</vt:lpstr>
      <vt:lpstr>Muli</vt:lpstr>
      <vt:lpstr>Calibri</vt:lpstr>
      <vt:lpstr>Microsoft YaHei</vt:lpstr>
      <vt:lpstr>Arial Unicode MS</vt:lpstr>
      <vt:lpstr>Arial</vt:lpstr>
      <vt:lpstr>FZKTPY01</vt:lpstr>
      <vt:lpstr>Arial Narrow</vt:lpstr>
      <vt:lpstr>DengXian</vt:lpstr>
      <vt:lpstr>Agency FB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đề H41329 phần Nghe (Câu 1-45)</dc:title>
  <dc:creator/>
  <cp:lastModifiedBy>HUỲNH THỊ MỸ QUỲNH</cp:lastModifiedBy>
  <cp:revision>8</cp:revision>
  <dcterms:created xsi:type="dcterms:W3CDTF">2006-08-16T00:00:00Z</dcterms:created>
  <dcterms:modified xsi:type="dcterms:W3CDTF">2026-01-09T09:25:56Z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5CD6199FF4674E75AE2F86A3F9D64391_12</vt:lpwstr>
  </property>
  <property fmtid="{D5CDD505-2E9C-101B-9397-08002B2CF9AE}" pid="3" name="KSOProductBuildVer">
    <vt:lpwstr>1033-12.2.0.23196</vt:lpwstr>
  </property>
</Properties>
</file>