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media/image9.webp" ContentType="image/webp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9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91" r:id="rId25"/>
    <p:sldId id="277" r:id="rId26"/>
    <p:sldId id="282" r:id="rId27"/>
    <p:sldId id="294" r:id="rId28"/>
    <p:sldId id="287" r:id="rId29"/>
    <p:sldId id="283" r:id="rId30"/>
    <p:sldId id="295" r:id="rId31"/>
    <p:sldId id="288" r:id="rId32"/>
  </p:sldIdLst>
  <p:sldSz cx="18288000" cy="10287000"/>
  <p:notesSz cx="6858000" cy="9144000"/>
  <p:embeddedFontLst>
    <p:embeddedFont>
      <p:font typeface="Muli Heavy" panose="00000A00000000000000"/>
      <p:bold r:id="rId36"/>
    </p:embeddedFont>
    <p:embeddedFont>
      <p:font typeface="Muli Bold" panose="00000800000000000000"/>
      <p:bold r:id="rId37"/>
    </p:embeddedFont>
    <p:embeddedFont>
      <p:font typeface="Muli" panose="00000500000000000000"/>
      <p:regular r:id="rId38"/>
    </p:embeddedFont>
    <p:embeddedFont>
      <p:font typeface="Calibri" panose="020F0502020204030204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2" Type="http://schemas.openxmlformats.org/officeDocument/2006/relationships/font" Target="fonts/font7.fntdata"/><Relationship Id="rId41" Type="http://schemas.openxmlformats.org/officeDocument/2006/relationships/font" Target="fonts/font6.fntdata"/><Relationship Id="rId40" Type="http://schemas.openxmlformats.org/officeDocument/2006/relationships/font" Target="fonts/font5.fntdata"/><Relationship Id="rId4" Type="http://schemas.openxmlformats.org/officeDocument/2006/relationships/slide" Target="slides/slide2.xml"/><Relationship Id="rId39" Type="http://schemas.openxmlformats.org/officeDocument/2006/relationships/font" Target="fonts/font4.fntdata"/><Relationship Id="rId38" Type="http://schemas.openxmlformats.org/officeDocument/2006/relationships/font" Target="fonts/font3.fntdata"/><Relationship Id="rId37" Type="http://schemas.openxmlformats.org/officeDocument/2006/relationships/font" Target="fonts/font2.fntdata"/><Relationship Id="rId36" Type="http://schemas.openxmlformats.org/officeDocument/2006/relationships/font" Target="fonts/font1.fntdata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webp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2.GIF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-2646360" y="3379739"/>
            <a:ext cx="22823996" cy="2077134"/>
            <a:chOff x="0" y="0"/>
            <a:chExt cx="6011258" cy="5470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011258" cy="547064"/>
            </a:xfrm>
            <a:custGeom>
              <a:avLst/>
              <a:gdLst/>
              <a:ahLst/>
              <a:cxnLst/>
              <a:rect l="l" t="t" r="r" b="b"/>
              <a:pathLst>
                <a:path w="6011258" h="547064">
                  <a:moveTo>
                    <a:pt x="0" y="0"/>
                  </a:moveTo>
                  <a:lnTo>
                    <a:pt x="6011258" y="0"/>
                  </a:lnTo>
                  <a:lnTo>
                    <a:pt x="6011258" y="547064"/>
                  </a:lnTo>
                  <a:lnTo>
                    <a:pt x="0" y="54706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6011258" cy="6042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0"/>
                </a:lnSpc>
              </a:p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3394659"/>
            <a:ext cx="16002537" cy="17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80"/>
              </a:lnSpc>
              <a:spcBef>
                <a:spcPct val="0"/>
              </a:spcBef>
            </a:pPr>
            <a:r>
              <a:rPr lang="en-US" sz="10270" b="1">
                <a:solidFill>
                  <a:srgbClr val="792121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Khóa ôn tập HSK4++ </a:t>
            </a:r>
            <a:endParaRPr lang="en-US" sz="10270" b="1">
              <a:solidFill>
                <a:srgbClr val="792121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2471101"/>
            <a:ext cx="11418031" cy="472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65"/>
              </a:lnSpc>
              <a:spcBef>
                <a:spcPct val="0"/>
              </a:spcBef>
            </a:pPr>
            <a:r>
              <a:rPr lang="en-US" sz="2760" b="1">
                <a:solidFill>
                  <a:srgbClr val="FFFFFF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HỆ THỐNG HOA NGỮ HỌC TIẾNG TRUNG QUỐC MỖI NGÀY </a:t>
            </a:r>
            <a:endParaRPr lang="en-US" sz="2760" b="1">
              <a:solidFill>
                <a:srgbClr val="FFFFFF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8780613"/>
            <a:ext cx="1141803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65"/>
              </a:lnSpc>
              <a:spcBef>
                <a:spcPct val="0"/>
              </a:spcBef>
            </a:pPr>
            <a:r>
              <a:rPr lang="en-US" sz="2760" b="1">
                <a:solidFill>
                  <a:srgbClr val="FFFFFF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ĐỀ H41</a:t>
            </a:r>
            <a:r>
              <a:rPr lang="vi-VN" altLang="en-US" sz="2760" b="1">
                <a:solidFill>
                  <a:srgbClr val="FFFFFF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005</a:t>
            </a:r>
            <a:r>
              <a:rPr lang="en-US" sz="2760" b="1">
                <a:solidFill>
                  <a:srgbClr val="FFFFFF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- PHẦN </a:t>
            </a:r>
            <a:r>
              <a:rPr lang="vi-VN" altLang="en-US" sz="2760" b="1">
                <a:solidFill>
                  <a:srgbClr val="FFFFFF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VIẾT</a:t>
            </a:r>
            <a:endParaRPr lang="en-US" sz="2760" b="1">
              <a:solidFill>
                <a:srgbClr val="FFFFFF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5161246" cy="10287000"/>
          </a:xfrm>
          <a:custGeom>
            <a:avLst/>
            <a:gdLst/>
            <a:ahLst/>
            <a:cxnLst/>
            <a:rect l="l" t="t" r="r" b="b"/>
            <a:pathLst>
              <a:path w="5161246" h="10287000">
                <a:moveTo>
                  <a:pt x="0" y="0"/>
                </a:moveTo>
                <a:lnTo>
                  <a:pt x="5161246" y="0"/>
                </a:lnTo>
                <a:lnTo>
                  <a:pt x="516124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0528" r="-123804"/>
            </a:stretch>
          </a:blipFill>
        </p:spPr>
      </p:sp>
      <p:grpSp>
        <p:nvGrpSpPr>
          <p:cNvPr id="4" name="Group 4"/>
          <p:cNvGrpSpPr/>
          <p:nvPr/>
        </p:nvGrpSpPr>
        <p:grpSpPr>
          <a:xfrm rot="0">
            <a:off x="3428181" y="6902434"/>
            <a:ext cx="867542" cy="867976"/>
            <a:chOff x="0" y="0"/>
            <a:chExt cx="889005" cy="8894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89005" cy="889450"/>
            </a:xfrm>
            <a:custGeom>
              <a:avLst/>
              <a:gdLst/>
              <a:ahLst/>
              <a:cxnLst/>
              <a:rect l="l" t="t" r="r" b="b"/>
              <a:pathLst>
                <a:path w="889005" h="889450">
                  <a:moveTo>
                    <a:pt x="444502" y="0"/>
                  </a:moveTo>
                  <a:cubicBezTo>
                    <a:pt x="199011" y="0"/>
                    <a:pt x="0" y="199110"/>
                    <a:pt x="0" y="444725"/>
                  </a:cubicBezTo>
                  <a:cubicBezTo>
                    <a:pt x="0" y="690340"/>
                    <a:pt x="199011" y="889450"/>
                    <a:pt x="444502" y="889450"/>
                  </a:cubicBezTo>
                  <a:cubicBezTo>
                    <a:pt x="689994" y="889450"/>
                    <a:pt x="889005" y="690340"/>
                    <a:pt x="889005" y="444725"/>
                  </a:cubicBezTo>
                  <a:cubicBezTo>
                    <a:pt x="889005" y="199110"/>
                    <a:pt x="689994" y="0"/>
                    <a:pt x="44450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83344" y="16711"/>
              <a:ext cx="722316" cy="7893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80"/>
                </a:lnSpc>
                <a:spcBef>
                  <a:spcPct val="0"/>
                </a:spcBef>
              </a:pPr>
              <a:r>
                <a:rPr lang="en-US" sz="3200">
                  <a:solidFill>
                    <a:srgbClr val="792121"/>
                  </a:solidFill>
                  <a:latin typeface="字由点字典楷" panose="00020600040101010101" charset="-122"/>
                  <a:ea typeface="字由点字典楷" panose="00020600040101010101" charset="-122"/>
                  <a:cs typeface="字由点字典楷" panose="00020600040101010101" charset="-122"/>
                  <a:sym typeface="字由点字典楷" panose="00020600040101010101" charset="-122"/>
                </a:rPr>
                <a:t>1</a:t>
              </a:r>
              <a:endParaRPr lang="en-US" sz="320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 rot="0">
            <a:off x="3428181" y="8383322"/>
            <a:ext cx="867542" cy="867976"/>
            <a:chOff x="0" y="0"/>
            <a:chExt cx="889005" cy="88945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89005" cy="889450"/>
            </a:xfrm>
            <a:custGeom>
              <a:avLst/>
              <a:gdLst/>
              <a:ahLst/>
              <a:cxnLst/>
              <a:rect l="l" t="t" r="r" b="b"/>
              <a:pathLst>
                <a:path w="889005" h="889450">
                  <a:moveTo>
                    <a:pt x="444502" y="0"/>
                  </a:moveTo>
                  <a:cubicBezTo>
                    <a:pt x="199011" y="0"/>
                    <a:pt x="0" y="199110"/>
                    <a:pt x="0" y="444725"/>
                  </a:cubicBezTo>
                  <a:cubicBezTo>
                    <a:pt x="0" y="690340"/>
                    <a:pt x="199011" y="889450"/>
                    <a:pt x="444502" y="889450"/>
                  </a:cubicBezTo>
                  <a:cubicBezTo>
                    <a:pt x="689994" y="889450"/>
                    <a:pt x="889005" y="690340"/>
                    <a:pt x="889005" y="444725"/>
                  </a:cubicBezTo>
                  <a:cubicBezTo>
                    <a:pt x="889005" y="199110"/>
                    <a:pt x="689994" y="0"/>
                    <a:pt x="44450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83344" y="16711"/>
              <a:ext cx="722316" cy="7893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80"/>
                </a:lnSpc>
                <a:spcBef>
                  <a:spcPct val="0"/>
                </a:spcBef>
              </a:pPr>
              <a:r>
                <a:rPr lang="en-US" sz="3200">
                  <a:solidFill>
                    <a:srgbClr val="792121"/>
                  </a:solidFill>
                  <a:latin typeface="字由点字典楷" panose="00020600040101010101" charset="-122"/>
                  <a:ea typeface="字由点字典楷" panose="00020600040101010101" charset="-122"/>
                  <a:cs typeface="字由点字典楷" panose="00020600040101010101" charset="-122"/>
                  <a:sym typeface="字由点字典楷" panose="00020600040101010101" charset="-122"/>
                </a:rPr>
                <a:t>2</a:t>
              </a:r>
              <a:endParaRPr lang="en-US" sz="320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686904" y="2353104"/>
            <a:ext cx="8432515" cy="3790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270"/>
              </a:lnSpc>
              <a:spcBef>
                <a:spcPct val="0"/>
              </a:spcBef>
            </a:pPr>
            <a:r>
              <a:rPr lang="en-US" sz="10905" b="1">
                <a:solidFill>
                  <a:srgbClr val="792121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NỘI DUNG TRÌNH BÀY</a:t>
            </a:r>
            <a:endParaRPr lang="en-US" sz="10905" b="1">
              <a:solidFill>
                <a:srgbClr val="792121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86904" y="6988124"/>
            <a:ext cx="10714950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0"/>
              </a:lnSpc>
              <a:spcBef>
                <a:spcPct val="0"/>
              </a:spcBef>
            </a:pPr>
            <a:r>
              <a:rPr lang="en-US" sz="3700" b="1">
                <a:solidFill>
                  <a:srgbClr val="792121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TỪ VỰNG</a:t>
            </a:r>
            <a:endParaRPr lang="en-US" sz="3700" b="1">
              <a:solidFill>
                <a:srgbClr val="792121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686904" y="8469012"/>
            <a:ext cx="10714950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0"/>
              </a:lnSpc>
              <a:spcBef>
                <a:spcPct val="0"/>
              </a:spcBef>
            </a:pPr>
            <a:r>
              <a:rPr lang="en-US" sz="3700" b="1">
                <a:solidFill>
                  <a:srgbClr val="792121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CẤU TRÚC CẦN CHÚ Ý</a:t>
            </a:r>
            <a:endParaRPr lang="en-US" sz="3700" b="1">
              <a:solidFill>
                <a:srgbClr val="792121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104797" y="3374876"/>
            <a:ext cx="10078406" cy="3184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85"/>
              </a:lnSpc>
              <a:spcBef>
                <a:spcPct val="0"/>
              </a:spcBef>
            </a:pPr>
            <a:r>
              <a:rPr lang="en-US" sz="1863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1863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窗户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chuānghù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cửa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sổ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774033"/>
            <a:ext cx="8451294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686800" y="4381500"/>
            <a:ext cx="7802880" cy="43891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33782"/>
            <a:ext cx="8760398" cy="2381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575"/>
              </a:lnSpc>
            </a:pPr>
            <a:r>
              <a:rPr lang="zh-CN" altLang="en-US" sz="151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距离</a:t>
            </a:r>
            <a:endParaRPr lang="zh-CN" altLang="en-US" sz="151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jùlí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en-US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khoảng cách, cách xa</a:t>
            </a:r>
            <a:endParaRPr lang="en-US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774033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từ/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ộng từ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555990" y="3488055"/>
            <a:ext cx="7974965" cy="54178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913750" y="2198259"/>
            <a:ext cx="7723912" cy="6676868"/>
          </a:xfrm>
          <a:custGeom>
            <a:avLst/>
            <a:gdLst/>
            <a:ahLst/>
            <a:cxnLst/>
            <a:rect l="l" t="t" r="r" b="b"/>
            <a:pathLst>
              <a:path w="7723912" h="6676868">
                <a:moveTo>
                  <a:pt x="0" y="0"/>
                </a:moveTo>
                <a:lnTo>
                  <a:pt x="7723912" y="0"/>
                </a:lnTo>
                <a:lnTo>
                  <a:pt x="7723912" y="6676868"/>
                </a:lnTo>
                <a:lnTo>
                  <a:pt x="0" y="66768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752" r="-14752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886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影响</a:t>
            </a:r>
            <a:endParaRPr 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yǐngxiǎng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683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ảnh hưởng</a:t>
            </a:r>
            <a:endParaRPr 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từ/Danh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现代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xiàndài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en-US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hiện </a:t>
            </a:r>
            <a:r>
              <a:rPr lang="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ạ</a:t>
            </a:r>
            <a:endParaRPr lang="en-US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21727" y="5774033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từ/ Tính t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7848600" y="3848100"/>
            <a:ext cx="8182610" cy="48641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词典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cídi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ǎ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869202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từ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điển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774033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7970520" y="1143000"/>
            <a:ext cx="7620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工具书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gōngjùshū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en-US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sách công cụ, sách tham khảo</a:t>
            </a:r>
            <a:endParaRPr lang="en-US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774033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9998075" y="1028700"/>
            <a:ext cx="7101205" cy="78028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规定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guīdìng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quy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định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774033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từ, 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7696200" y="1951990"/>
            <a:ext cx="8617585" cy="68192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法律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f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ǎ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l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ǜ</a:t>
            </a:r>
            <a:endParaRPr lang="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en-US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luật pháp</a:t>
            </a:r>
            <a:endParaRPr lang="en-US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774033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534400" y="3543300"/>
            <a:ext cx="7802880" cy="52044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出租车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chūzūchē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xe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taxi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774033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4" name="Picture 13"/>
          <p:cNvPicPr/>
          <p:nvPr/>
        </p:nvPicPr>
        <p:blipFill>
          <a:blip r:embed="rId3"/>
          <a:stretch>
            <a:fillRect/>
          </a:stretch>
        </p:blipFill>
        <p:spPr>
          <a:xfrm>
            <a:off x="9144000" y="2247900"/>
            <a:ext cx="7057390" cy="67913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商场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shāngch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ǎ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ng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trung tâm thương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mại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774033"/>
            <a:ext cx="8451294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9601200" y="2552700"/>
            <a:ext cx="6350000" cy="6350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信用卡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xìnyòngk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ǎ</a:t>
            </a:r>
            <a:endParaRPr lang="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thẻ tín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dụng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774033"/>
            <a:ext cx="8451294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7848600" y="3238500"/>
            <a:ext cx="7315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沙发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shāfā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ghế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sofa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774033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9677400" y="2552700"/>
            <a:ext cx="5859780" cy="627761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抽烟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chōuyān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hút thuốc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lá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774033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305800" y="3238500"/>
            <a:ext cx="7574915" cy="558927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睡觉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shuìjiào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ngủ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774033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382000" y="3848100"/>
            <a:ext cx="6402070" cy="498538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困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kùn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en-US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mệt mỏi, khó chịu, buồn ng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ủ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774033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Tính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3" name="Picture 12"/>
          <p:cNvPicPr/>
          <p:nvPr/>
        </p:nvPicPr>
        <p:blipFill>
          <a:blip r:embed="rId3"/>
          <a:stretch>
            <a:fillRect/>
          </a:stretch>
        </p:blipFill>
        <p:spPr>
          <a:xfrm>
            <a:off x="9372600" y="2809875"/>
            <a:ext cx="5269865" cy="591502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高兴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gāoxìng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vui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mừng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774033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Tính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7620000" y="3238500"/>
            <a:ext cx="6343015" cy="56324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昨晚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zuów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ǎ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tối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qua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774033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686800" y="3695700"/>
            <a:ext cx="8001000" cy="499872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兴奋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xīngf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è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hưng phấn, phấn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khích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774033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Tính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305800" y="3695700"/>
            <a:ext cx="7429500" cy="51822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这么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zhème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như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vậy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774033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Trạng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6" name="Picture 15"/>
          <p:cNvPicPr/>
          <p:nvPr/>
        </p:nvPicPr>
        <p:blipFill>
          <a:blip r:embed="rId3"/>
          <a:stretch>
            <a:fillRect/>
          </a:stretch>
        </p:blipFill>
        <p:spPr>
          <a:xfrm>
            <a:off x="7315200" y="2705100"/>
            <a:ext cx="7685405" cy="618236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完全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wánquá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hoàn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toàn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774033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Trạng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8229600" y="2505710"/>
            <a:ext cx="6332220" cy="627189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范围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fànwéi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ph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ạm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vi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774033"/>
            <a:ext cx="8451294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239125" y="2400300"/>
            <a:ext cx="8232140" cy="660082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470900" y="3042404"/>
            <a:ext cx="11346200" cy="3983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00"/>
              </a:lnSpc>
            </a:pPr>
            <a:r>
              <a:rPr lang="en-US" sz="11430" b="1">
                <a:solidFill>
                  <a:srgbClr val="792121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NGỮ PHÁP</a:t>
            </a:r>
            <a:endParaRPr lang="en-US" sz="11430" b="1">
              <a:solidFill>
                <a:srgbClr val="792121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  <a:p>
            <a:pPr algn="ctr">
              <a:lnSpc>
                <a:spcPts val="16000"/>
              </a:lnSpc>
              <a:spcBef>
                <a:spcPct val="0"/>
              </a:spcBef>
            </a:pPr>
            <a:r>
              <a:rPr lang="en-US" sz="11430" b="1">
                <a:solidFill>
                  <a:srgbClr val="792121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CẦN CHÚ Ý</a:t>
            </a:r>
            <a:endParaRPr lang="en-US" sz="11430" b="1">
              <a:solidFill>
                <a:srgbClr val="792121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978490" y="4080421"/>
            <a:ext cx="6330703" cy="6206579"/>
          </a:xfrm>
          <a:custGeom>
            <a:avLst/>
            <a:gdLst/>
            <a:ahLst/>
            <a:cxnLst/>
            <a:rect l="l" t="t" r="r" b="b"/>
            <a:pathLst>
              <a:path w="6330703" h="6206579">
                <a:moveTo>
                  <a:pt x="0" y="0"/>
                </a:moveTo>
                <a:lnTo>
                  <a:pt x="6330703" y="0"/>
                </a:lnTo>
                <a:lnTo>
                  <a:pt x="6330703" y="6206579"/>
                </a:lnTo>
                <a:lnTo>
                  <a:pt x="0" y="62065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9549" t="-65743" r="-182513" b="-128052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5150404" cy="2710430"/>
          </a:xfrm>
          <a:custGeom>
            <a:avLst/>
            <a:gdLst/>
            <a:ahLst/>
            <a:cxnLst/>
            <a:rect l="l" t="t" r="r" b="b"/>
            <a:pathLst>
              <a:path w="15150404" h="2710430">
                <a:moveTo>
                  <a:pt x="0" y="0"/>
                </a:moveTo>
                <a:lnTo>
                  <a:pt x="15150404" y="0"/>
                </a:lnTo>
                <a:lnTo>
                  <a:pt x="15150404" y="2710430"/>
                </a:lnTo>
                <a:lnTo>
                  <a:pt x="0" y="27104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7883" b="-176535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709108"/>
            <a:ext cx="14705037" cy="818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75"/>
              </a:lnSpc>
              <a:spcBef>
                <a:spcPct val="0"/>
              </a:spcBef>
            </a:pPr>
            <a:r>
              <a:rPr 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CÂU CHỮ 把</a:t>
            </a:r>
            <a:endParaRPr lang="en-US" sz="4765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76424" y="6482031"/>
            <a:ext cx="12597556" cy="2776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1. 他把书放在桌子上。</a:t>
            </a:r>
            <a:endParaRPr 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2. 老师把问题讲得很清楚。</a:t>
            </a:r>
            <a:endParaRPr 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  <a:spcBef>
                <a:spcPct val="0"/>
              </a:spcBef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3. 妈妈把水果洗干净了。 </a:t>
            </a:r>
            <a:endParaRPr 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540751" y="5065103"/>
            <a:ext cx="3222841" cy="4193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Lưu ý: trong văn viết có thể dùng 将 thay cho 把, ý nghĩa không thay đổi.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24966" y="1442067"/>
            <a:ext cx="11747559" cy="68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Khẳng định: [S + 把 + O + V + Thành phần khác]</a:t>
            </a:r>
            <a:endParaRPr 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24966" y="5561991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24966" y="2114467"/>
            <a:ext cx="11747559" cy="680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Phủ định: [S + 没把 + O + V + Thành phần khác] </a:t>
            </a:r>
            <a:endParaRPr 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24966" y="3683269"/>
            <a:ext cx="13053524" cy="1609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85"/>
              </a:lnSpc>
              <a:spcBef>
                <a:spcPct val="0"/>
              </a:spcBef>
            </a:pPr>
            <a:r>
              <a:rPr lang="en-US" sz="306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Câu chữ 把 là câu vị ngữ động từ có giới từ 把 và tân ngữ của nó [把 + O] làm trạng ngữ; biểu thị việc xử lý, sắp xếp hay thay đổi trạng thái của tân ngữ, làm nổi bật đối tượng chịu tác động của hành động.</a:t>
            </a:r>
            <a:endParaRPr lang="en-US" sz="306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5150404" cy="2374839"/>
          </a:xfrm>
          <a:custGeom>
            <a:avLst/>
            <a:gdLst/>
            <a:ahLst/>
            <a:cxnLst/>
            <a:rect l="l" t="t" r="r" b="b"/>
            <a:pathLst>
              <a:path w="15150404" h="2374839">
                <a:moveTo>
                  <a:pt x="0" y="0"/>
                </a:moveTo>
                <a:lnTo>
                  <a:pt x="15150404" y="0"/>
                </a:lnTo>
                <a:lnTo>
                  <a:pt x="15150404" y="2374839"/>
                </a:lnTo>
                <a:lnTo>
                  <a:pt x="0" y="23748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3236" b="-215612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708277"/>
            <a:ext cx="14705037" cy="1711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75"/>
              </a:lnSpc>
            </a:pPr>
            <a:r>
              <a:rPr 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CÂU SO SÁNH</a:t>
            </a:r>
            <a:endParaRPr lang="en-US" sz="4765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  <a:p>
            <a:pPr algn="l">
              <a:lnSpc>
                <a:spcPts val="6675"/>
              </a:lnSpc>
              <a:spcBef>
                <a:spcPct val="0"/>
              </a:spcBef>
            </a:pPr>
            <a:r>
              <a:rPr 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A比B + A</a:t>
            </a:r>
            <a:r>
              <a:rPr lang="vi-VN" alt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dj</a:t>
            </a:r>
            <a:r>
              <a:rPr 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/ 动词 + (得多，多了/ 一点)</a:t>
            </a:r>
            <a:endParaRPr lang="en-US" sz="4765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43900"/>
            <a:ext cx="12597556" cy="2776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1. 今年的天气比去年冷得多。</a:t>
            </a:r>
            <a:endParaRPr 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2. 妈妈比我更担心我的成绩。</a:t>
            </a:r>
            <a:endParaRPr 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  <a:spcBef>
                <a:spcPct val="0"/>
              </a:spcBef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3. 王明唱歌唱得比杰克好听。</a:t>
            </a:r>
            <a:endParaRPr 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351063"/>
            <a:ext cx="12354733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A + 比 + B + Số lượng chênh lệch/mức độ so sánh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520092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5150404" cy="1301787"/>
          </a:xfrm>
          <a:custGeom>
            <a:avLst/>
            <a:gdLst/>
            <a:ahLst/>
            <a:cxnLst/>
            <a:rect l="l" t="t" r="r" b="b"/>
            <a:pathLst>
              <a:path w="15150404" h="1301787">
                <a:moveTo>
                  <a:pt x="0" y="0"/>
                </a:moveTo>
                <a:lnTo>
                  <a:pt x="15150404" y="0"/>
                </a:lnTo>
                <a:lnTo>
                  <a:pt x="15150404" y="1301787"/>
                </a:lnTo>
                <a:lnTo>
                  <a:pt x="0" y="130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8876" b="-47576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709108"/>
            <a:ext cx="14705037" cy="855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75"/>
              </a:lnSpc>
              <a:spcBef>
                <a:spcPct val="0"/>
              </a:spcBef>
            </a:pPr>
            <a:r>
              <a:rPr lang="en-US" alt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S + </a:t>
            </a:r>
            <a:r>
              <a:rPr lang="zh-CN" alt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让</a:t>
            </a:r>
            <a:r>
              <a:rPr lang="en-US" alt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+ O + adj./V.</a:t>
            </a:r>
            <a:endParaRPr lang="en-US" altLang="en-US" sz="4765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43900"/>
            <a:ext cx="12597556" cy="3826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1. 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这个消息让他很高兴</a:t>
            </a: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。</a:t>
            </a:r>
            <a:endParaRPr 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2. 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老师的话让学生很紧张。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  <a:spcBef>
                <a:spcPct val="0"/>
              </a:spcBef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3. 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老师让我们多练习</a:t>
            </a: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。</a:t>
            </a:r>
            <a:endParaRPr 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  <a:spcBef>
                <a:spcPct val="0"/>
              </a:spcBef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1028700" y="3536713"/>
            <a:ext cx="12354733" cy="141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Chủ ngữ S gây ra một kết quả hoặc hành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ộng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ối với O.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1747559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“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Làm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/khiến/bảo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…”</a:t>
            </a:r>
            <a:endParaRPr 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20092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5150404" cy="1301787"/>
          </a:xfrm>
          <a:custGeom>
            <a:avLst/>
            <a:gdLst/>
            <a:ahLst/>
            <a:cxnLst/>
            <a:rect l="l" t="t" r="r" b="b"/>
            <a:pathLst>
              <a:path w="15150404" h="1301787">
                <a:moveTo>
                  <a:pt x="0" y="0"/>
                </a:moveTo>
                <a:lnTo>
                  <a:pt x="15150404" y="0"/>
                </a:lnTo>
                <a:lnTo>
                  <a:pt x="15150404" y="1301787"/>
                </a:lnTo>
                <a:lnTo>
                  <a:pt x="0" y="13017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8876" b="-47576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709108"/>
            <a:ext cx="14705037" cy="855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75"/>
              </a:lnSpc>
              <a:spcBef>
                <a:spcPct val="0"/>
              </a:spcBef>
            </a:pPr>
            <a:r>
              <a:rPr lang="zh-CN" alt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有一点儿</a:t>
            </a:r>
            <a:r>
              <a:rPr lang="en-US" alt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+ </a:t>
            </a:r>
            <a:r>
              <a:rPr lang="vi-VN" altLang="en-US" sz="4765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Adj</a:t>
            </a:r>
            <a:endParaRPr lang="en-US" altLang="en-US" sz="4765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43900"/>
            <a:ext cx="12597556" cy="3826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1. 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这件衣服有一点儿贵。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2. 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今天有一点儿冷。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3. 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他有一点儿累。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  <a:spcBef>
                <a:spcPct val="0"/>
              </a:spcBef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1028700" y="3536713"/>
            <a:ext cx="12354733" cy="141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Diễn tả mức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ộ nhẹ, hơi hơi (th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ư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ờng mang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ý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không hoàn toàn tích cực)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1747559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“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có chút, hơi hơi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…”</a:t>
            </a:r>
            <a:endParaRPr 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20092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56763" y="4953000"/>
            <a:ext cx="16002537" cy="17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380"/>
              </a:lnSpc>
              <a:spcBef>
                <a:spcPct val="0"/>
              </a:spcBef>
            </a:pPr>
            <a:r>
              <a:rPr lang="en-US" sz="10270" b="1">
                <a:solidFill>
                  <a:srgbClr val="792121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Khóa ôn tập HSK4++ </a:t>
            </a:r>
            <a:endParaRPr lang="en-US" sz="10270" b="1">
              <a:solidFill>
                <a:srgbClr val="792121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550583" y="2778359"/>
            <a:ext cx="13186833" cy="191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10"/>
              </a:lnSpc>
            </a:pPr>
            <a:r>
              <a:rPr lang="en-US" sz="5510" b="1">
                <a:solidFill>
                  <a:srgbClr val="FFFFFF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HỆ THỐNG HOA NGỮ</a:t>
            </a:r>
            <a:endParaRPr lang="en-US" sz="5510" b="1">
              <a:solidFill>
                <a:srgbClr val="FFFFFF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  <a:p>
            <a:pPr algn="ctr">
              <a:lnSpc>
                <a:spcPts val="7710"/>
              </a:lnSpc>
              <a:spcBef>
                <a:spcPct val="0"/>
              </a:spcBef>
            </a:pPr>
            <a:r>
              <a:rPr lang="en-US" sz="5510" b="1">
                <a:solidFill>
                  <a:srgbClr val="FFFFFF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HỌC TIẾNG TRUNG QUỐC MỖI NGÀY </a:t>
            </a:r>
            <a:endParaRPr lang="en-US" sz="5510" b="1">
              <a:solidFill>
                <a:srgbClr val="FFFFFF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434985" y="7090641"/>
            <a:ext cx="1141803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5"/>
              </a:lnSpc>
              <a:spcBef>
                <a:spcPct val="0"/>
              </a:spcBef>
            </a:pPr>
            <a:r>
              <a:rPr lang="en-US" sz="2760" b="1">
                <a:solidFill>
                  <a:srgbClr val="FFFFFF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ĐỀ H41</a:t>
            </a:r>
            <a:r>
              <a:rPr lang="vi-VN" altLang="en-US" sz="2760" b="1">
                <a:solidFill>
                  <a:srgbClr val="FFFFFF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005</a:t>
            </a:r>
            <a:r>
              <a:rPr lang="en-US" sz="2760" b="1">
                <a:solidFill>
                  <a:srgbClr val="FFFFFF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 - PHẦN </a:t>
            </a:r>
            <a:r>
              <a:rPr lang="vi-VN" altLang="en-US" sz="2760" b="1">
                <a:solidFill>
                  <a:srgbClr val="FFFFFF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VIẾT</a:t>
            </a:r>
            <a:endParaRPr lang="vi-VN" altLang="en-US" sz="2760" b="1">
              <a:solidFill>
                <a:srgbClr val="FFFFFF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2702</Words>
  <Application>WPS Presentation</Application>
  <PresentationFormat>On-screen Show (4:3)</PresentationFormat>
  <Paragraphs>333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2" baseType="lpstr">
      <vt:lpstr>Arial</vt:lpstr>
      <vt:lpstr>SimSun</vt:lpstr>
      <vt:lpstr>Wingdings</vt:lpstr>
      <vt:lpstr>Muli Heavy</vt:lpstr>
      <vt:lpstr>Muli Bold</vt:lpstr>
      <vt:lpstr>字由点字典楷</vt:lpstr>
      <vt:lpstr>字由点字典楷 Bold</vt:lpstr>
      <vt:lpstr>Muli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Đề H41329 phần viết</dc:title>
  <dc:creator/>
  <cp:lastModifiedBy>HUỲNH THỊ MỸ QUỲNH</cp:lastModifiedBy>
  <cp:revision>4</cp:revision>
  <dcterms:created xsi:type="dcterms:W3CDTF">2006-08-16T00:00:00Z</dcterms:created>
  <dcterms:modified xsi:type="dcterms:W3CDTF">2026-01-14T06:22:55Z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A35AB1EEBE7B4E7498BD2D18CD41FE4F_12</vt:lpwstr>
  </property>
  <property fmtid="{D5CDD505-2E9C-101B-9397-08002B2CF9AE}" pid="3" name="KSOProductBuildVer">
    <vt:lpwstr>1033-12.2.0.23196</vt:lpwstr>
  </property>
</Properties>
</file>